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8" name="Shape 58"/>
          <p:cNvSpPr/>
          <p:nvPr>
            <p:ph type="sldImg"/>
          </p:nvPr>
        </p:nvSpPr>
        <p:spPr>
          <a:xfrm>
            <a:off x="1143000" y="685800"/>
            <a:ext cx="4572000" cy="3429000"/>
          </a:xfrm>
          <a:prstGeom prst="rect">
            <a:avLst/>
          </a:prstGeom>
        </p:spPr>
        <p:txBody>
          <a:bodyPr/>
          <a:lstStyle/>
          <a:p>
            <a:pPr/>
          </a:p>
        </p:txBody>
      </p:sp>
      <p:sp>
        <p:nvSpPr>
          <p:cNvPr id="59" name="Shape 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2" name="Texto del título"/>
          <p:cNvSpPr txBox="1"/>
          <p:nvPr>
            <p:ph type="title"/>
          </p:nvPr>
        </p:nvSpPr>
        <p:spPr>
          <a:xfrm>
            <a:off x="1305318" y="2167913"/>
            <a:ext cx="9581362" cy="2223771"/>
          </a:xfrm>
          <a:prstGeom prst="rect">
            <a:avLst/>
          </a:prstGeom>
        </p:spPr>
        <p:txBody>
          <a:bodyPr/>
          <a:lstStyle>
            <a:lvl1pPr>
              <a:defRPr sz="4800">
                <a:solidFill>
                  <a:srgbClr val="FFFFFF"/>
                </a:solidFill>
                <a:latin typeface="Arial"/>
                <a:ea typeface="Arial"/>
                <a:cs typeface="Arial"/>
                <a:sym typeface="Arial"/>
              </a:defRPr>
            </a:lvl1pPr>
          </a:lstStyle>
          <a:p>
            <a:pPr/>
            <a:r>
              <a:t>Texto del título</a:t>
            </a:r>
          </a:p>
        </p:txBody>
      </p:sp>
      <p:sp>
        <p:nvSpPr>
          <p:cNvPr id="13" name="Nivel de texto 1…"/>
          <p:cNvSpPr txBox="1"/>
          <p:nvPr>
            <p:ph type="body" sz="quarter" idx="1"/>
          </p:nvPr>
        </p:nvSpPr>
        <p:spPr>
          <a:xfrm>
            <a:off x="1828800" y="3840479"/>
            <a:ext cx="8534400" cy="171450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1" name="Texto del título"/>
          <p:cNvSpPr txBox="1"/>
          <p:nvPr>
            <p:ph type="title"/>
          </p:nvPr>
        </p:nvSpPr>
        <p:spPr>
          <a:prstGeom prst="rect">
            <a:avLst/>
          </a:prstGeom>
        </p:spPr>
        <p:txBody>
          <a:bodyPr/>
          <a:lstStyle/>
          <a:p>
            <a:pPr/>
            <a:r>
              <a:t>Texto del título</a:t>
            </a:r>
          </a:p>
        </p:txBody>
      </p:sp>
      <p:sp>
        <p:nvSpPr>
          <p:cNvPr id="22" name="Nivel de texto 1…"/>
          <p:cNvSpPr txBox="1"/>
          <p:nvPr>
            <p:ph type="body" sz="half" idx="1"/>
          </p:nvPr>
        </p:nvSpPr>
        <p:spPr>
          <a:xfrm>
            <a:off x="798320" y="1498313"/>
            <a:ext cx="10595359" cy="1838962"/>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0" name="bg object 17"/>
          <p:cNvSpPr/>
          <p:nvPr/>
        </p:nvSpPr>
        <p:spPr>
          <a:xfrm flipH="1">
            <a:off x="6095987" y="1691636"/>
            <a:ext cx="1049" cy="4709150"/>
          </a:xfrm>
          <a:prstGeom prst="line">
            <a:avLst/>
          </a:prstGeom>
          <a:ln w="19049">
            <a:solidFill>
              <a:srgbClr val="464646"/>
            </a:solidFill>
          </a:ln>
        </p:spPr>
        <p:txBody>
          <a:bodyPr lIns="45719" rIns="45719"/>
          <a:lstStyle/>
          <a:p>
            <a:pPr/>
          </a:p>
        </p:txBody>
      </p:sp>
      <p:sp>
        <p:nvSpPr>
          <p:cNvPr id="31" name="bg object 18"/>
          <p:cNvSpPr/>
          <p:nvPr/>
        </p:nvSpPr>
        <p:spPr>
          <a:xfrm>
            <a:off x="5419864" y="2256780"/>
            <a:ext cx="1279198" cy="639589"/>
          </a:xfrm>
          <a:prstGeom prst="rect">
            <a:avLst/>
          </a:prstGeom>
          <a:blipFill>
            <a:blip r:embed="rId2"/>
            <a:stretch>
              <a:fillRect/>
            </a:stretch>
          </a:blipFill>
          <a:ln w="12700">
            <a:miter lim="400000"/>
          </a:ln>
        </p:spPr>
        <p:txBody>
          <a:bodyPr lIns="45719" rIns="45719"/>
          <a:lstStyle/>
          <a:p>
            <a:pPr/>
          </a:p>
        </p:txBody>
      </p:sp>
      <p:sp>
        <p:nvSpPr>
          <p:cNvPr id="32" name="bg object 19"/>
          <p:cNvSpPr/>
          <p:nvPr/>
        </p:nvSpPr>
        <p:spPr>
          <a:xfrm>
            <a:off x="5419864" y="4325565"/>
            <a:ext cx="1279198" cy="639599"/>
          </a:xfrm>
          <a:prstGeom prst="rect">
            <a:avLst/>
          </a:prstGeom>
          <a:blipFill>
            <a:blip r:embed="rId3"/>
            <a:stretch>
              <a:fillRect/>
            </a:stretch>
          </a:blipFill>
          <a:ln w="12700">
            <a:miter lim="400000"/>
          </a:ln>
        </p:spPr>
        <p:txBody>
          <a:bodyPr lIns="45719" rIns="45719"/>
          <a:lstStyle/>
          <a:p>
            <a:pPr/>
          </a:p>
        </p:txBody>
      </p:sp>
      <p:sp>
        <p:nvSpPr>
          <p:cNvPr id="33" name="bg object 20"/>
          <p:cNvSpPr/>
          <p:nvPr/>
        </p:nvSpPr>
        <p:spPr>
          <a:xfrm>
            <a:off x="5419864" y="5174863"/>
            <a:ext cx="1279198" cy="639600"/>
          </a:xfrm>
          <a:prstGeom prst="rect">
            <a:avLst/>
          </a:prstGeom>
          <a:blipFill>
            <a:blip r:embed="rId4"/>
            <a:stretch>
              <a:fillRect/>
            </a:stretch>
          </a:blipFill>
          <a:ln w="12700">
            <a:miter lim="400000"/>
          </a:ln>
        </p:spPr>
        <p:txBody>
          <a:bodyPr lIns="45719" rIns="45719"/>
          <a:lstStyle/>
          <a:p>
            <a:pPr/>
          </a:p>
        </p:txBody>
      </p:sp>
      <p:sp>
        <p:nvSpPr>
          <p:cNvPr id="34" name="bg object 21"/>
          <p:cNvSpPr/>
          <p:nvPr/>
        </p:nvSpPr>
        <p:spPr>
          <a:xfrm>
            <a:off x="5419864" y="3476268"/>
            <a:ext cx="1279198" cy="639599"/>
          </a:xfrm>
          <a:prstGeom prst="rect">
            <a:avLst/>
          </a:prstGeom>
          <a:blipFill>
            <a:blip r:embed="rId5"/>
            <a:stretch>
              <a:fillRect/>
            </a:stretch>
          </a:blipFill>
          <a:ln w="12700">
            <a:miter lim="400000"/>
          </a:ln>
        </p:spPr>
        <p:txBody>
          <a:bodyPr lIns="45719" rIns="45719"/>
          <a:lstStyle/>
          <a:p>
            <a:pPr/>
          </a:p>
        </p:txBody>
      </p:sp>
      <p:sp>
        <p:nvSpPr>
          <p:cNvPr id="35" name="Texto del título"/>
          <p:cNvSpPr txBox="1"/>
          <p:nvPr>
            <p:ph type="title"/>
          </p:nvPr>
        </p:nvSpPr>
        <p:spPr>
          <a:prstGeom prst="rect">
            <a:avLst/>
          </a:prstGeom>
        </p:spPr>
        <p:txBody>
          <a:bodyPr/>
          <a:lstStyle/>
          <a:p>
            <a:pPr/>
            <a:r>
              <a:t>Texto del título</a:t>
            </a:r>
          </a:p>
        </p:txBody>
      </p:sp>
      <p:sp>
        <p:nvSpPr>
          <p:cNvPr id="36" name="Nivel de texto 1…"/>
          <p:cNvSpPr txBox="1"/>
          <p:nvPr>
            <p:ph type="body" sz="half" idx="1"/>
          </p:nvPr>
        </p:nvSpPr>
        <p:spPr>
          <a:xfrm>
            <a:off x="609600" y="1577339"/>
            <a:ext cx="5303521" cy="4526281"/>
          </a:xfrm>
          <a:prstGeom prst="rect">
            <a:avLst/>
          </a:prstGeom>
        </p:spPr>
        <p:txBody>
          <a:bodyP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3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4" name="Texto del título"/>
          <p:cNvSpPr txBox="1"/>
          <p:nvPr>
            <p:ph type="title"/>
          </p:nvPr>
        </p:nvSpPr>
        <p:spPr>
          <a:prstGeom prst="rect">
            <a:avLst/>
          </a:prstGeom>
        </p:spPr>
        <p:txBody>
          <a:bodyPr/>
          <a:lstStyle/>
          <a:p>
            <a:pPr/>
            <a:r>
              <a:t>Texto del título</a:t>
            </a:r>
          </a:p>
        </p:txBody>
      </p:sp>
      <p:sp>
        <p:nvSpPr>
          <p:cNvPr id="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5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g object 16"/>
          <p:cNvSpPr/>
          <p:nvPr/>
        </p:nvSpPr>
        <p:spPr>
          <a:xfrm>
            <a:off x="-1" y="0"/>
            <a:ext cx="12191977" cy="365759"/>
          </a:xfrm>
          <a:prstGeom prst="rect">
            <a:avLst/>
          </a:prstGeom>
          <a:solidFill>
            <a:srgbClr val="2DA1BF"/>
          </a:solidFill>
          <a:ln w="12700">
            <a:miter lim="400000"/>
          </a:ln>
        </p:spPr>
        <p:txBody>
          <a:bodyPr lIns="45719" rIns="45719"/>
          <a:lstStyle/>
          <a:p>
            <a:pPr/>
          </a:p>
        </p:txBody>
      </p:sp>
      <p:sp>
        <p:nvSpPr>
          <p:cNvPr id="3" name="Texto del título"/>
          <p:cNvSpPr txBox="1"/>
          <p:nvPr>
            <p:ph type="title"/>
          </p:nvPr>
        </p:nvSpPr>
        <p:spPr>
          <a:xfrm>
            <a:off x="1216016" y="1268905"/>
            <a:ext cx="9759965" cy="102171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Texto del título</a:t>
            </a:r>
          </a:p>
        </p:txBody>
      </p:sp>
      <p:sp>
        <p:nvSpPr>
          <p:cNvPr id="4" name="Número de diapositiva"/>
          <p:cNvSpPr txBox="1"/>
          <p:nvPr>
            <p:ph type="sldNum" sz="quarter" idx="2"/>
          </p:nvPr>
        </p:nvSpPr>
        <p:spPr>
          <a:xfrm>
            <a:off x="11337974" y="6377940"/>
            <a:ext cx="244426" cy="241648"/>
          </a:xfrm>
          <a:prstGeom prst="rect">
            <a:avLst/>
          </a:prstGeom>
          <a:ln w="12700">
            <a:miter lim="400000"/>
          </a:ln>
        </p:spPr>
        <p:txBody>
          <a:bodyPr wrap="none" lIns="0" tIns="0" rIns="0" bIns="0">
            <a:spAutoFit/>
          </a:bodyPr>
          <a:lstStyle>
            <a:lvl1pPr algn="r">
              <a:defRPr>
                <a:solidFill>
                  <a:srgbClr val="888888"/>
                </a:solidFill>
              </a:defRPr>
            </a:lvl1pPr>
          </a:lstStyle>
          <a:p>
            <a:pPr/>
            <a:fld id="{86CB4B4D-7CA3-9044-876B-883B54F8677D}" type="slidenum"/>
          </a:p>
        </p:txBody>
      </p:sp>
      <p:sp>
        <p:nvSpPr>
          <p:cNvPr id="5" name="Nivel de texto 1…"/>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Nivel de texto 1</a:t>
            </a:r>
          </a:p>
          <a:p>
            <a:pPr lvl="1"/>
            <a:r>
              <a:t>Nivel de texto 2</a:t>
            </a:r>
          </a:p>
          <a:p>
            <a:pPr lvl="2"/>
            <a:r>
              <a:t>Nivel de texto 3</a:t>
            </a:r>
          </a:p>
          <a:p>
            <a:pPr lvl="3"/>
            <a:r>
              <a:t>Nivel de texto 4</a:t>
            </a:r>
          </a:p>
          <a:p>
            <a:pPr lvl="4"/>
            <a:r>
              <a:t>Nivel de texto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100" u="none">
          <a:solidFill>
            <a:srgbClr val="000000"/>
          </a:solidFill>
          <a:uFillTx/>
          <a:latin typeface="Carlito"/>
          <a:ea typeface="Carlito"/>
          <a:cs typeface="Carlito"/>
          <a:sym typeface="Carlito"/>
        </a:defRPr>
      </a:lvl1pPr>
      <a:lvl2pPr marL="0" marR="0" indent="0" algn="l" defTabSz="914400" rtl="0" latinLnBrk="0">
        <a:lnSpc>
          <a:spcPct val="100000"/>
        </a:lnSpc>
        <a:spcBef>
          <a:spcPts val="0"/>
        </a:spcBef>
        <a:spcAft>
          <a:spcPts val="0"/>
        </a:spcAft>
        <a:buClrTx/>
        <a:buSzTx/>
        <a:buFontTx/>
        <a:buNone/>
        <a:tabLst/>
        <a:defRPr b="0" baseline="0" cap="none" i="0" spc="0" strike="noStrike" sz="2100" u="none">
          <a:solidFill>
            <a:srgbClr val="000000"/>
          </a:solidFill>
          <a:uFillTx/>
          <a:latin typeface="Carlito"/>
          <a:ea typeface="Carlito"/>
          <a:cs typeface="Carlito"/>
          <a:sym typeface="Carlito"/>
        </a:defRPr>
      </a:lvl2pPr>
      <a:lvl3pPr marL="0" marR="0" indent="0" algn="l" defTabSz="914400" rtl="0" latinLnBrk="0">
        <a:lnSpc>
          <a:spcPct val="100000"/>
        </a:lnSpc>
        <a:spcBef>
          <a:spcPts val="0"/>
        </a:spcBef>
        <a:spcAft>
          <a:spcPts val="0"/>
        </a:spcAft>
        <a:buClrTx/>
        <a:buSzTx/>
        <a:buFontTx/>
        <a:buNone/>
        <a:tabLst/>
        <a:defRPr b="0" baseline="0" cap="none" i="0" spc="0" strike="noStrike" sz="2100" u="none">
          <a:solidFill>
            <a:srgbClr val="000000"/>
          </a:solidFill>
          <a:uFillTx/>
          <a:latin typeface="Carlito"/>
          <a:ea typeface="Carlito"/>
          <a:cs typeface="Carlito"/>
          <a:sym typeface="Carlito"/>
        </a:defRPr>
      </a:lvl3pPr>
      <a:lvl4pPr marL="0" marR="0" indent="0" algn="l" defTabSz="914400" rtl="0" latinLnBrk="0">
        <a:lnSpc>
          <a:spcPct val="100000"/>
        </a:lnSpc>
        <a:spcBef>
          <a:spcPts val="0"/>
        </a:spcBef>
        <a:spcAft>
          <a:spcPts val="0"/>
        </a:spcAft>
        <a:buClrTx/>
        <a:buSzTx/>
        <a:buFontTx/>
        <a:buNone/>
        <a:tabLst/>
        <a:defRPr b="0" baseline="0" cap="none" i="0" spc="0" strike="noStrike" sz="2100" u="none">
          <a:solidFill>
            <a:srgbClr val="000000"/>
          </a:solidFill>
          <a:uFillTx/>
          <a:latin typeface="Carlito"/>
          <a:ea typeface="Carlito"/>
          <a:cs typeface="Carlito"/>
          <a:sym typeface="Carlito"/>
        </a:defRPr>
      </a:lvl4pPr>
      <a:lvl5pPr marL="0" marR="0" indent="0" algn="l" defTabSz="914400" rtl="0" latinLnBrk="0">
        <a:lnSpc>
          <a:spcPct val="100000"/>
        </a:lnSpc>
        <a:spcBef>
          <a:spcPts val="0"/>
        </a:spcBef>
        <a:spcAft>
          <a:spcPts val="0"/>
        </a:spcAft>
        <a:buClrTx/>
        <a:buSzTx/>
        <a:buFontTx/>
        <a:buNone/>
        <a:tabLst/>
        <a:defRPr b="0" baseline="0" cap="none" i="0" spc="0" strike="noStrike" sz="2100" u="none">
          <a:solidFill>
            <a:srgbClr val="000000"/>
          </a:solidFill>
          <a:uFillTx/>
          <a:latin typeface="Carlito"/>
          <a:ea typeface="Carlito"/>
          <a:cs typeface="Carlito"/>
          <a:sym typeface="Carlito"/>
        </a:defRPr>
      </a:lvl5pPr>
      <a:lvl6pPr marL="0" marR="0" indent="0" algn="l" defTabSz="914400" rtl="0" latinLnBrk="0">
        <a:lnSpc>
          <a:spcPct val="100000"/>
        </a:lnSpc>
        <a:spcBef>
          <a:spcPts val="0"/>
        </a:spcBef>
        <a:spcAft>
          <a:spcPts val="0"/>
        </a:spcAft>
        <a:buClrTx/>
        <a:buSzTx/>
        <a:buFontTx/>
        <a:buNone/>
        <a:tabLst/>
        <a:defRPr b="0" baseline="0" cap="none" i="0" spc="0" strike="noStrike" sz="2100" u="none">
          <a:solidFill>
            <a:srgbClr val="000000"/>
          </a:solidFill>
          <a:uFillTx/>
          <a:latin typeface="Carlito"/>
          <a:ea typeface="Carlito"/>
          <a:cs typeface="Carlito"/>
          <a:sym typeface="Carlito"/>
        </a:defRPr>
      </a:lvl6pPr>
      <a:lvl7pPr marL="0" marR="0" indent="0" algn="l" defTabSz="914400" rtl="0" latinLnBrk="0">
        <a:lnSpc>
          <a:spcPct val="100000"/>
        </a:lnSpc>
        <a:spcBef>
          <a:spcPts val="0"/>
        </a:spcBef>
        <a:spcAft>
          <a:spcPts val="0"/>
        </a:spcAft>
        <a:buClrTx/>
        <a:buSzTx/>
        <a:buFontTx/>
        <a:buNone/>
        <a:tabLst/>
        <a:defRPr b="0" baseline="0" cap="none" i="0" spc="0" strike="noStrike" sz="2100" u="none">
          <a:solidFill>
            <a:srgbClr val="000000"/>
          </a:solidFill>
          <a:uFillTx/>
          <a:latin typeface="Carlito"/>
          <a:ea typeface="Carlito"/>
          <a:cs typeface="Carlito"/>
          <a:sym typeface="Carlito"/>
        </a:defRPr>
      </a:lvl7pPr>
      <a:lvl8pPr marL="0" marR="0" indent="0" algn="l" defTabSz="914400" rtl="0" latinLnBrk="0">
        <a:lnSpc>
          <a:spcPct val="100000"/>
        </a:lnSpc>
        <a:spcBef>
          <a:spcPts val="0"/>
        </a:spcBef>
        <a:spcAft>
          <a:spcPts val="0"/>
        </a:spcAft>
        <a:buClrTx/>
        <a:buSzTx/>
        <a:buFontTx/>
        <a:buNone/>
        <a:tabLst/>
        <a:defRPr b="0" baseline="0" cap="none" i="0" spc="0" strike="noStrike" sz="2100" u="none">
          <a:solidFill>
            <a:srgbClr val="000000"/>
          </a:solidFill>
          <a:uFillTx/>
          <a:latin typeface="Carlito"/>
          <a:ea typeface="Carlito"/>
          <a:cs typeface="Carlito"/>
          <a:sym typeface="Carlito"/>
        </a:defRPr>
      </a:lvl8pPr>
      <a:lvl9pPr marL="0" marR="0" indent="0" algn="l" defTabSz="914400" rtl="0" latinLnBrk="0">
        <a:lnSpc>
          <a:spcPct val="100000"/>
        </a:lnSpc>
        <a:spcBef>
          <a:spcPts val="0"/>
        </a:spcBef>
        <a:spcAft>
          <a:spcPts val="0"/>
        </a:spcAft>
        <a:buClrTx/>
        <a:buSzTx/>
        <a:buFontTx/>
        <a:buNone/>
        <a:tabLst/>
        <a:defRPr b="0" baseline="0" cap="none" i="0" spc="0" strike="noStrike" sz="2100" u="none">
          <a:solidFill>
            <a:srgbClr val="000000"/>
          </a:solidFill>
          <a:uFillTx/>
          <a:latin typeface="Carlito"/>
          <a:ea typeface="Carlito"/>
          <a:cs typeface="Carlito"/>
          <a:sym typeface="Carlito"/>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2400" u="none">
          <a:solidFill>
            <a:srgbClr val="545454"/>
          </a:solidFill>
          <a:uFillTx/>
          <a:latin typeface="Arial"/>
          <a:ea typeface="Arial"/>
          <a:cs typeface="Arial"/>
          <a:sym typeface="Arial"/>
        </a:defRPr>
      </a:lvl1pPr>
      <a:lvl2pPr marL="0" marR="0" indent="457200" algn="l" defTabSz="914400" rtl="0" latinLnBrk="0">
        <a:lnSpc>
          <a:spcPct val="100000"/>
        </a:lnSpc>
        <a:spcBef>
          <a:spcPts val="0"/>
        </a:spcBef>
        <a:spcAft>
          <a:spcPts val="0"/>
        </a:spcAft>
        <a:buClrTx/>
        <a:buSzTx/>
        <a:buFontTx/>
        <a:buNone/>
        <a:tabLst/>
        <a:defRPr b="0" baseline="0" cap="none" i="0" spc="0" strike="noStrike" sz="2400" u="none">
          <a:solidFill>
            <a:srgbClr val="545454"/>
          </a:solidFill>
          <a:uFillTx/>
          <a:latin typeface="Arial"/>
          <a:ea typeface="Arial"/>
          <a:cs typeface="Arial"/>
          <a:sym typeface="Arial"/>
        </a:defRPr>
      </a:lvl2pPr>
      <a:lvl3pPr marL="0" marR="0" indent="914400" algn="l" defTabSz="914400" rtl="0" latinLnBrk="0">
        <a:lnSpc>
          <a:spcPct val="100000"/>
        </a:lnSpc>
        <a:spcBef>
          <a:spcPts val="0"/>
        </a:spcBef>
        <a:spcAft>
          <a:spcPts val="0"/>
        </a:spcAft>
        <a:buClrTx/>
        <a:buSzTx/>
        <a:buFontTx/>
        <a:buNone/>
        <a:tabLst/>
        <a:defRPr b="0" baseline="0" cap="none" i="0" spc="0" strike="noStrike" sz="2400" u="none">
          <a:solidFill>
            <a:srgbClr val="545454"/>
          </a:solidFill>
          <a:uFillTx/>
          <a:latin typeface="Arial"/>
          <a:ea typeface="Arial"/>
          <a:cs typeface="Arial"/>
          <a:sym typeface="Arial"/>
        </a:defRPr>
      </a:lvl3pPr>
      <a:lvl4pPr marL="0" marR="0" indent="1371600" algn="l" defTabSz="914400" rtl="0" latinLnBrk="0">
        <a:lnSpc>
          <a:spcPct val="100000"/>
        </a:lnSpc>
        <a:spcBef>
          <a:spcPts val="0"/>
        </a:spcBef>
        <a:spcAft>
          <a:spcPts val="0"/>
        </a:spcAft>
        <a:buClrTx/>
        <a:buSzTx/>
        <a:buFontTx/>
        <a:buNone/>
        <a:tabLst/>
        <a:defRPr b="0" baseline="0" cap="none" i="0" spc="0" strike="noStrike" sz="2400" u="none">
          <a:solidFill>
            <a:srgbClr val="545454"/>
          </a:solidFill>
          <a:uFillTx/>
          <a:latin typeface="Arial"/>
          <a:ea typeface="Arial"/>
          <a:cs typeface="Arial"/>
          <a:sym typeface="Arial"/>
        </a:defRPr>
      </a:lvl4pPr>
      <a:lvl5pPr marL="0" marR="0" indent="1828800" algn="l" defTabSz="914400" rtl="0" latinLnBrk="0">
        <a:lnSpc>
          <a:spcPct val="100000"/>
        </a:lnSpc>
        <a:spcBef>
          <a:spcPts val="0"/>
        </a:spcBef>
        <a:spcAft>
          <a:spcPts val="0"/>
        </a:spcAft>
        <a:buClrTx/>
        <a:buSzTx/>
        <a:buFontTx/>
        <a:buNone/>
        <a:tabLst/>
        <a:defRPr b="0" baseline="0" cap="none" i="0" spc="0" strike="noStrike" sz="2400" u="none">
          <a:solidFill>
            <a:srgbClr val="545454"/>
          </a:solidFill>
          <a:uFillTx/>
          <a:latin typeface="Arial"/>
          <a:ea typeface="Arial"/>
          <a:cs typeface="Arial"/>
          <a:sym typeface="Arial"/>
        </a:defRPr>
      </a:lvl5pPr>
      <a:lvl6pPr marL="0" marR="0" indent="2286000" algn="l" defTabSz="914400" rtl="0" latinLnBrk="0">
        <a:lnSpc>
          <a:spcPct val="100000"/>
        </a:lnSpc>
        <a:spcBef>
          <a:spcPts val="0"/>
        </a:spcBef>
        <a:spcAft>
          <a:spcPts val="0"/>
        </a:spcAft>
        <a:buClrTx/>
        <a:buSzTx/>
        <a:buFontTx/>
        <a:buNone/>
        <a:tabLst/>
        <a:defRPr b="0" baseline="0" cap="none" i="0" spc="0" strike="noStrike" sz="2400" u="none">
          <a:solidFill>
            <a:srgbClr val="545454"/>
          </a:solidFill>
          <a:uFillTx/>
          <a:latin typeface="Arial"/>
          <a:ea typeface="Arial"/>
          <a:cs typeface="Arial"/>
          <a:sym typeface="Arial"/>
        </a:defRPr>
      </a:lvl6pPr>
      <a:lvl7pPr marL="0" marR="0" indent="2743200" algn="l" defTabSz="914400" rtl="0" latinLnBrk="0">
        <a:lnSpc>
          <a:spcPct val="100000"/>
        </a:lnSpc>
        <a:spcBef>
          <a:spcPts val="0"/>
        </a:spcBef>
        <a:spcAft>
          <a:spcPts val="0"/>
        </a:spcAft>
        <a:buClrTx/>
        <a:buSzTx/>
        <a:buFontTx/>
        <a:buNone/>
        <a:tabLst/>
        <a:defRPr b="0" baseline="0" cap="none" i="0" spc="0" strike="noStrike" sz="2400" u="none">
          <a:solidFill>
            <a:srgbClr val="545454"/>
          </a:solidFill>
          <a:uFillTx/>
          <a:latin typeface="Arial"/>
          <a:ea typeface="Arial"/>
          <a:cs typeface="Arial"/>
          <a:sym typeface="Arial"/>
        </a:defRPr>
      </a:lvl7pPr>
      <a:lvl8pPr marL="0" marR="0" indent="3200400" algn="l" defTabSz="914400" rtl="0" latinLnBrk="0">
        <a:lnSpc>
          <a:spcPct val="100000"/>
        </a:lnSpc>
        <a:spcBef>
          <a:spcPts val="0"/>
        </a:spcBef>
        <a:spcAft>
          <a:spcPts val="0"/>
        </a:spcAft>
        <a:buClrTx/>
        <a:buSzTx/>
        <a:buFontTx/>
        <a:buNone/>
        <a:tabLst/>
        <a:defRPr b="0" baseline="0" cap="none" i="0" spc="0" strike="noStrike" sz="2400" u="none">
          <a:solidFill>
            <a:srgbClr val="545454"/>
          </a:solidFill>
          <a:uFillTx/>
          <a:latin typeface="Arial"/>
          <a:ea typeface="Arial"/>
          <a:cs typeface="Arial"/>
          <a:sym typeface="Arial"/>
        </a:defRPr>
      </a:lvl8pPr>
      <a:lvl9pPr marL="0" marR="0" indent="3657600" algn="l" defTabSz="914400" rtl="0" latinLnBrk="0">
        <a:lnSpc>
          <a:spcPct val="100000"/>
        </a:lnSpc>
        <a:spcBef>
          <a:spcPts val="0"/>
        </a:spcBef>
        <a:spcAft>
          <a:spcPts val="0"/>
        </a:spcAft>
        <a:buClrTx/>
        <a:buSzTx/>
        <a:buFontTx/>
        <a:buNone/>
        <a:tabLst/>
        <a:defRPr b="0" baseline="0" cap="none" i="0" spc="0" strike="noStrike" sz="2400" u="none">
          <a:solidFill>
            <a:srgbClr val="545454"/>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Marcador de pie de página 9"/>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62" name="object 2"/>
          <p:cNvSpPr/>
          <p:nvPr/>
        </p:nvSpPr>
        <p:spPr>
          <a:xfrm>
            <a:off x="914397" y="3398516"/>
            <a:ext cx="10464780" cy="1579"/>
          </a:xfrm>
          <a:prstGeom prst="line">
            <a:avLst/>
          </a:prstGeom>
          <a:ln w="19049">
            <a:solidFill>
              <a:srgbClr val="464646"/>
            </a:solidFill>
          </a:ln>
        </p:spPr>
        <p:txBody>
          <a:bodyPr lIns="45719" rIns="45719"/>
          <a:lstStyle/>
          <a:p>
            <a:pPr/>
          </a:p>
        </p:txBody>
      </p:sp>
      <p:sp>
        <p:nvSpPr>
          <p:cNvPr id="63" name="object 4"/>
          <p:cNvSpPr/>
          <p:nvPr/>
        </p:nvSpPr>
        <p:spPr>
          <a:xfrm>
            <a:off x="4323805" y="4741817"/>
            <a:ext cx="1201784" cy="1092379"/>
          </a:xfrm>
          <a:prstGeom prst="rect">
            <a:avLst/>
          </a:prstGeom>
          <a:blipFill>
            <a:blip r:embed="rId2"/>
            <a:stretch>
              <a:fillRect/>
            </a:stretch>
          </a:blipFill>
          <a:ln w="12700">
            <a:miter lim="400000"/>
          </a:ln>
        </p:spPr>
        <p:txBody>
          <a:bodyPr lIns="45719" rIns="45719"/>
          <a:lstStyle/>
          <a:p>
            <a:pPr/>
          </a:p>
        </p:txBody>
      </p:sp>
      <p:sp>
        <p:nvSpPr>
          <p:cNvPr id="64" name="object 5"/>
          <p:cNvSpPr/>
          <p:nvPr/>
        </p:nvSpPr>
        <p:spPr>
          <a:xfrm>
            <a:off x="7192575" y="4913557"/>
            <a:ext cx="1187873" cy="819881"/>
          </a:xfrm>
          <a:prstGeom prst="rect">
            <a:avLst/>
          </a:prstGeom>
          <a:blipFill>
            <a:blip r:embed="rId3"/>
            <a:stretch>
              <a:fillRect/>
            </a:stretch>
          </a:blipFill>
          <a:ln w="12700">
            <a:miter lim="400000"/>
          </a:ln>
        </p:spPr>
        <p:txBody>
          <a:bodyPr lIns="45719" rIns="45719"/>
          <a:lstStyle/>
          <a:p>
            <a:pPr/>
          </a:p>
        </p:txBody>
      </p:sp>
      <p:sp>
        <p:nvSpPr>
          <p:cNvPr id="65" name="object 6"/>
          <p:cNvSpPr txBox="1"/>
          <p:nvPr/>
        </p:nvSpPr>
        <p:spPr>
          <a:xfrm>
            <a:off x="3225677" y="1591688"/>
            <a:ext cx="7457563" cy="52773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713740" marR="5080" indent="-701675">
              <a:lnSpc>
                <a:spcPct val="100699"/>
              </a:lnSpc>
              <a:defRPr b="1" spc="-5">
                <a:latin typeface="Arial"/>
                <a:ea typeface="Arial"/>
                <a:cs typeface="Arial"/>
                <a:sym typeface="Arial"/>
              </a:defRPr>
            </a:pPr>
            <a:r>
              <a:t>CURSO: </a:t>
            </a:r>
            <a:r>
              <a:t>Diplomatura Universitaria en Enología y Gestión de Bodega</a:t>
            </a:r>
          </a:p>
          <a:p>
            <a:pPr marL="713740" marR="5080" indent="-701675">
              <a:lnSpc>
                <a:spcPct val="100699"/>
              </a:lnSpc>
              <a:defRPr b="1" spc="-5">
                <a:latin typeface="Arial"/>
                <a:ea typeface="Arial"/>
                <a:cs typeface="Arial"/>
                <a:sym typeface="Arial"/>
              </a:defRPr>
            </a:pPr>
            <a:r>
              <a:t>PROFESOR: Lic. Ana Puelles</a:t>
            </a:r>
          </a:p>
        </p:txBody>
      </p:sp>
      <p:sp>
        <p:nvSpPr>
          <p:cNvPr id="66" name="object 8"/>
          <p:cNvSpPr/>
          <p:nvPr/>
        </p:nvSpPr>
        <p:spPr>
          <a:xfrm>
            <a:off x="1249209" y="5277394"/>
            <a:ext cx="1976468" cy="456045"/>
          </a:xfrm>
          <a:prstGeom prst="rect">
            <a:avLst/>
          </a:prstGeom>
          <a:blipFill>
            <a:blip r:embed="rId4"/>
            <a:stretch>
              <a:fillRect/>
            </a:stretch>
          </a:blipFill>
          <a:ln w="12700">
            <a:miter lim="400000"/>
          </a:ln>
        </p:spPr>
        <p:txBody>
          <a:bodyPr lIns="45719" rIns="45719"/>
          <a:lstStyle/>
          <a:p>
            <a:pPr/>
          </a:p>
        </p:txBody>
      </p:sp>
      <p:sp>
        <p:nvSpPr>
          <p:cNvPr id="67" name="object 9"/>
          <p:cNvSpPr/>
          <p:nvPr/>
        </p:nvSpPr>
        <p:spPr>
          <a:xfrm>
            <a:off x="9548948" y="5277394"/>
            <a:ext cx="1830250" cy="556802"/>
          </a:xfrm>
          <a:prstGeom prst="rect">
            <a:avLst/>
          </a:prstGeom>
          <a:blipFill>
            <a:blip r:embed="rId5"/>
            <a:stretch>
              <a:fillRect/>
            </a:stretch>
          </a:blipFill>
          <a:ln w="12700">
            <a:miter lim="400000"/>
          </a:ln>
        </p:spPr>
        <p:txBody>
          <a:bodyPr lIns="45719" rIns="45719"/>
          <a:lstStyle/>
          <a:p>
            <a:pPr/>
          </a:p>
        </p:txBody>
      </p:sp>
      <p:sp>
        <p:nvSpPr>
          <p:cNvPr id="68" name="Marcador de número de diapositiva 10"/>
          <p:cNvSpPr txBox="1"/>
          <p:nvPr>
            <p:ph type="sldNum" sz="quarter" idx="2"/>
          </p:nvPr>
        </p:nvSpPr>
        <p:spPr>
          <a:xfrm>
            <a:off x="11453837" y="6377940"/>
            <a:ext cx="128563"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17" name="CuadroTexto 6"/>
          <p:cNvSpPr txBox="1"/>
          <p:nvPr/>
        </p:nvSpPr>
        <p:spPr>
          <a:xfrm>
            <a:off x="198119" y="889843"/>
            <a:ext cx="11765282" cy="55908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El mecanismo tiene dos etapas:</a:t>
            </a:r>
          </a:p>
          <a:p>
            <a:pPr/>
            <a:r>
              <a:t>                    - Formación de partículas colídales </a:t>
            </a:r>
          </a:p>
          <a:p>
            <a:pPr/>
            <a:r>
              <a:t>                    - Asociación y floculación de las partículas</a:t>
            </a:r>
          </a:p>
          <a:p>
            <a:pPr/>
          </a:p>
          <a:p>
            <a:pPr/>
            <a:r>
              <a:t>2- Observación de la limpidez</a:t>
            </a:r>
          </a:p>
          <a:p>
            <a:pPr/>
          </a:p>
          <a:p>
            <a:pPr/>
            <a:r>
              <a:t>Enturbiamiento:             partículas en suspensión que detienen la radiación  </a:t>
            </a:r>
          </a:p>
          <a:p>
            <a:pPr/>
            <a:r>
              <a:t>                                          luminosa ( efecto Tyndall)</a:t>
            </a:r>
          </a:p>
          <a:p>
            <a:pPr/>
            <a:r>
              <a:t>                                         la radiación es difundida en direcciones distintas de la </a:t>
            </a:r>
          </a:p>
          <a:p>
            <a:pPr/>
            <a:r>
              <a:t>                                         incidente</a:t>
            </a:r>
          </a:p>
          <a:p>
            <a:pPr/>
          </a:p>
          <a:p>
            <a:pPr/>
            <a:r>
              <a:t>                                                     vino opaco</a:t>
            </a:r>
          </a:p>
          <a:p>
            <a:pPr/>
          </a:p>
          <a:p>
            <a:pPr/>
            <a:r>
              <a:t>Los enturbiamientos importantes disminuyen la transparencia </a:t>
            </a:r>
          </a:p>
          <a:p>
            <a:pPr/>
            <a:r>
              <a:t>Cuando las partículas llegan a medir 100 micrones, la solución coloidal se Transforma en una suspensión visible</a:t>
            </a:r>
          </a:p>
          <a:p>
            <a:pPr>
              <a:defRPr u="sng"/>
            </a:pPr>
            <a:r>
              <a:t>Determinación de la turbidez:</a:t>
            </a:r>
          </a:p>
          <a:p>
            <a:pPr/>
            <a:r>
              <a:t>-Turbidímetro: equipo óptico que mide la luz difundida en una dirección dada.</a:t>
            </a:r>
          </a:p>
          <a:p>
            <a:pPr/>
          </a:p>
        </p:txBody>
      </p:sp>
      <p:sp>
        <p:nvSpPr>
          <p:cNvPr id="118" name="Flecha: hacia abajo 7"/>
          <p:cNvSpPr/>
          <p:nvPr/>
        </p:nvSpPr>
        <p:spPr>
          <a:xfrm>
            <a:off x="3383279" y="3535679"/>
            <a:ext cx="484633" cy="472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000000"/>
          </a:solidFill>
          <a:ln w="25400">
            <a:solidFill>
              <a:srgbClr val="000000"/>
            </a:solidFill>
          </a:ln>
        </p:spPr>
        <p:txBody>
          <a:bodyPr lIns="45719" rIns="45719" anchor="ctr"/>
          <a:lstStyle/>
          <a:p>
            <a:pPr algn="ctr">
              <a:defRPr>
                <a:solidFill>
                  <a:srgbClr val="FFFFFF"/>
                </a:solidFill>
              </a:defRPr>
            </a:pPr>
          </a:p>
        </p:txBody>
      </p:sp>
      <p:sp>
        <p:nvSpPr>
          <p:cNvPr id="119" name="Conector recto de flecha 9"/>
          <p:cNvSpPr/>
          <p:nvPr/>
        </p:nvSpPr>
        <p:spPr>
          <a:xfrm>
            <a:off x="1889760" y="2794530"/>
            <a:ext cx="487681" cy="1"/>
          </a:xfrm>
          <a:prstGeom prst="line">
            <a:avLst/>
          </a:prstGeom>
          <a:ln>
            <a:solidFill>
              <a:srgbClr val="000000"/>
            </a:solidFill>
            <a:tailEnd type="triangle"/>
          </a:ln>
        </p:spPr>
        <p:txBody>
          <a:bodyPr lIns="45719" rIns="45719"/>
          <a:lstStyle/>
          <a:p>
            <a:pPr/>
          </a:p>
        </p:txBody>
      </p:sp>
      <p:sp>
        <p:nvSpPr>
          <p:cNvPr id="120" name="Conector recto de flecha 11"/>
          <p:cNvSpPr/>
          <p:nvPr/>
        </p:nvSpPr>
        <p:spPr>
          <a:xfrm>
            <a:off x="1889760" y="2794530"/>
            <a:ext cx="502920" cy="437943"/>
          </a:xfrm>
          <a:prstGeom prst="line">
            <a:avLst/>
          </a:prstGeom>
          <a:ln>
            <a:solidFill>
              <a:srgbClr val="000000"/>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23" name="Título 1"/>
          <p:cNvSpPr txBox="1"/>
          <p:nvPr>
            <p:ph type="title"/>
          </p:nvPr>
        </p:nvSpPr>
        <p:spPr>
          <a:xfrm>
            <a:off x="-1" y="533400"/>
            <a:ext cx="10975983" cy="1231106"/>
          </a:xfrm>
          <a:prstGeom prst="rect">
            <a:avLst/>
          </a:prstGeom>
        </p:spPr>
        <p:txBody>
          <a:bodyPr/>
          <a:lstStyle/>
          <a:p>
            <a:pPr>
              <a:defRPr b="1" sz="2000" u="sng">
                <a:latin typeface="+mn-lt"/>
                <a:ea typeface="+mn-ea"/>
                <a:cs typeface="+mn-cs"/>
                <a:sym typeface="Calibri"/>
              </a:defRPr>
            </a:pPr>
            <a:r>
              <a:t>ESTADO COLOIDAL</a:t>
            </a:r>
            <a:br/>
            <a:r>
              <a:rPr b="0" u="none"/>
              <a:t>En función de la dimensión de las partículas se distinguen</a:t>
            </a:r>
            <a:br>
              <a:rPr b="0" u="none"/>
            </a:br>
            <a:br>
              <a:rPr b="0" u="none"/>
            </a:br>
          </a:p>
        </p:txBody>
      </p:sp>
      <p:sp>
        <p:nvSpPr>
          <p:cNvPr id="124" name="Marcador de número de diapositiva 4"/>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5" name="Imagen 6" descr="Imagen 6"/>
          <p:cNvPicPr>
            <a:picLocks noChangeAspect="1"/>
          </p:cNvPicPr>
          <p:nvPr/>
        </p:nvPicPr>
        <p:blipFill>
          <a:blip r:embed="rId2">
            <a:extLst/>
          </a:blip>
          <a:stretch>
            <a:fillRect/>
          </a:stretch>
        </p:blipFill>
        <p:spPr>
          <a:xfrm>
            <a:off x="1752223" y="1879520"/>
            <a:ext cx="8687553" cy="438340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28" name="Marcador de número de diapositiva 4"/>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9" name="CuadroTexto 6"/>
          <p:cNvSpPr txBox="1"/>
          <p:nvPr/>
        </p:nvSpPr>
        <p:spPr>
          <a:xfrm>
            <a:off x="152399" y="612843"/>
            <a:ext cx="11993882" cy="29619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u="sng"/>
            </a:pPr>
            <a:r>
              <a:t>1-Tipos de coloides</a:t>
            </a:r>
          </a:p>
          <a:p>
            <a:pPr/>
            <a:r>
              <a:t>Una </a:t>
            </a:r>
            <a:r>
              <a:rPr b="1" i="1" u="sng"/>
              <a:t>solución coloidal </a:t>
            </a:r>
            <a:r>
              <a:t>está constituida  por pequeñas partículas sólidas </a:t>
            </a:r>
          </a:p>
          <a:p>
            <a:pPr/>
          </a:p>
          <a:p>
            <a:pPr/>
            <a:r>
              <a:t>                                                                        se mantienen dispersas por efecto de fuerzas que impiden su agregación y por lo tanto 					   su floculación</a:t>
            </a:r>
          </a:p>
          <a:p>
            <a:pPr/>
          </a:p>
          <a:p>
            <a:pPr/>
            <a:r>
              <a:t>Posee dos fases: sólida y líquida (que interactúan a través de la interfase) En función de las propiedades de los coloides y su composición podemos clasificarlos en: </a:t>
            </a:r>
          </a:p>
          <a:p>
            <a:pPr/>
            <a:r>
              <a:t>A- Coloides micelarios: ( micelas)           constituidos por gran cantidad de moléculas simples unidas por  uniones físicas de poca Eº</a:t>
            </a:r>
          </a:p>
        </p:txBody>
      </p:sp>
      <p:sp>
        <p:nvSpPr>
          <p:cNvPr id="130" name="Conector recto de flecha 13"/>
          <p:cNvSpPr/>
          <p:nvPr/>
        </p:nvSpPr>
        <p:spPr>
          <a:xfrm>
            <a:off x="6294120" y="1158239"/>
            <a:ext cx="1" cy="396241"/>
          </a:xfrm>
          <a:prstGeom prst="line">
            <a:avLst/>
          </a:prstGeom>
          <a:ln>
            <a:solidFill>
              <a:srgbClr val="000000"/>
            </a:solidFill>
            <a:tailEnd type="triangle"/>
          </a:ln>
        </p:spPr>
        <p:txBody>
          <a:bodyPr lIns="45719" rIns="45719"/>
          <a:lstStyle/>
          <a:p>
            <a:pPr/>
          </a:p>
        </p:txBody>
      </p:sp>
      <p:sp>
        <p:nvSpPr>
          <p:cNvPr id="131" name="Conector recto de flecha 15"/>
          <p:cNvSpPr/>
          <p:nvPr/>
        </p:nvSpPr>
        <p:spPr>
          <a:xfrm flipH="1">
            <a:off x="1615439" y="1158239"/>
            <a:ext cx="1" cy="1203961"/>
          </a:xfrm>
          <a:prstGeom prst="line">
            <a:avLst/>
          </a:prstGeom>
          <a:ln>
            <a:solidFill>
              <a:srgbClr val="000000"/>
            </a:solidFill>
            <a:tailEnd type="triangle"/>
          </a:ln>
        </p:spPr>
        <p:txBody>
          <a:bodyPr lIns="45719" rIns="45719"/>
          <a:lstStyle/>
          <a:p>
            <a:pPr/>
          </a:p>
        </p:txBody>
      </p:sp>
      <p:sp>
        <p:nvSpPr>
          <p:cNvPr id="132" name="Conector recto de flecha 17"/>
          <p:cNvSpPr/>
          <p:nvPr/>
        </p:nvSpPr>
        <p:spPr>
          <a:xfrm>
            <a:off x="3330526" y="3169779"/>
            <a:ext cx="411481" cy="1"/>
          </a:xfrm>
          <a:prstGeom prst="line">
            <a:avLst/>
          </a:prstGeom>
          <a:ln>
            <a:solidFill>
              <a:srgbClr val="000000"/>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35" name="Marcador de número de diapositiva 4"/>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6" name="CuadroTexto 6"/>
          <p:cNvSpPr txBox="1"/>
          <p:nvPr/>
        </p:nvSpPr>
        <p:spPr>
          <a:xfrm>
            <a:off x="45719" y="548639"/>
            <a:ext cx="11978641" cy="38382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Las micelas se pueden formar:</a:t>
            </a:r>
          </a:p>
          <a:p>
            <a:pPr/>
          </a:p>
          <a:p>
            <a:pPr/>
          </a:p>
          <a:p>
            <a:pPr/>
            <a:r>
              <a:t>-En conservación:           compuestos fenólicos condensados</a:t>
            </a:r>
          </a:p>
          <a:p>
            <a:pPr/>
            <a:r>
              <a:t>                                          materia colorante coloidal</a:t>
            </a:r>
          </a:p>
          <a:p>
            <a:pPr/>
          </a:p>
          <a:p>
            <a:pPr/>
          </a:p>
          <a:p>
            <a:pPr/>
            <a:r>
              <a:t>-Accidentalmente:           fosfato férrico</a:t>
            </a:r>
          </a:p>
          <a:p>
            <a:pPr/>
            <a:r>
              <a:t>                                          sulfuro de cobre</a:t>
            </a:r>
          </a:p>
          <a:p>
            <a:pPr/>
          </a:p>
          <a:p>
            <a:pPr/>
          </a:p>
          <a:p>
            <a:pPr/>
            <a:r>
              <a:t>La presencia de electrolitos de carga opuesta aseguran la floculación y precipitación. Estos fenómenos ocurren en los enturbiamientos espontáneos del vino.</a:t>
            </a:r>
          </a:p>
        </p:txBody>
      </p:sp>
      <p:sp>
        <p:nvSpPr>
          <p:cNvPr id="137" name="Conector recto de flecha 8"/>
          <p:cNvSpPr/>
          <p:nvPr/>
        </p:nvSpPr>
        <p:spPr>
          <a:xfrm>
            <a:off x="1874520" y="2652950"/>
            <a:ext cx="426720" cy="1"/>
          </a:xfrm>
          <a:prstGeom prst="line">
            <a:avLst/>
          </a:prstGeom>
          <a:ln>
            <a:solidFill>
              <a:srgbClr val="000000"/>
            </a:solidFill>
            <a:tailEnd type="triangle"/>
          </a:ln>
        </p:spPr>
        <p:txBody>
          <a:bodyPr lIns="45719" rIns="45719"/>
          <a:lstStyle/>
          <a:p>
            <a:pPr/>
          </a:p>
        </p:txBody>
      </p:sp>
      <p:sp>
        <p:nvSpPr>
          <p:cNvPr id="138" name="Conector recto de flecha 10"/>
          <p:cNvSpPr/>
          <p:nvPr/>
        </p:nvSpPr>
        <p:spPr>
          <a:xfrm>
            <a:off x="1874520" y="2678429"/>
            <a:ext cx="426720" cy="320042"/>
          </a:xfrm>
          <a:prstGeom prst="line">
            <a:avLst/>
          </a:prstGeom>
          <a:ln>
            <a:solidFill>
              <a:srgbClr val="000000"/>
            </a:solidFill>
            <a:tailEnd type="triangle"/>
          </a:ln>
        </p:spPr>
        <p:txBody>
          <a:bodyPr lIns="45719" rIns="45719"/>
          <a:lstStyle/>
          <a:p>
            <a:pPr/>
          </a:p>
        </p:txBody>
      </p:sp>
      <p:sp>
        <p:nvSpPr>
          <p:cNvPr id="139" name="Conector recto de flecha 12"/>
          <p:cNvSpPr/>
          <p:nvPr/>
        </p:nvSpPr>
        <p:spPr>
          <a:xfrm>
            <a:off x="1859279" y="1569719"/>
            <a:ext cx="426720" cy="1"/>
          </a:xfrm>
          <a:prstGeom prst="line">
            <a:avLst/>
          </a:prstGeom>
          <a:ln>
            <a:solidFill>
              <a:srgbClr val="000000"/>
            </a:solidFill>
            <a:tailEnd type="triangle"/>
          </a:ln>
        </p:spPr>
        <p:txBody>
          <a:bodyPr lIns="45719" rIns="45719"/>
          <a:lstStyle/>
          <a:p>
            <a:pPr/>
          </a:p>
        </p:txBody>
      </p:sp>
      <p:sp>
        <p:nvSpPr>
          <p:cNvPr id="140" name="Conector recto de flecha 14"/>
          <p:cNvSpPr/>
          <p:nvPr/>
        </p:nvSpPr>
        <p:spPr>
          <a:xfrm>
            <a:off x="1859279" y="1603415"/>
            <a:ext cx="426720" cy="243840"/>
          </a:xfrm>
          <a:prstGeom prst="line">
            <a:avLst/>
          </a:prstGeom>
          <a:ln>
            <a:solidFill>
              <a:srgbClr val="000000"/>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object 2"/>
          <p:cNvSpPr/>
          <p:nvPr/>
        </p:nvSpPr>
        <p:spPr>
          <a:xfrm>
            <a:off x="0" y="4571"/>
            <a:ext cx="12192000" cy="314121"/>
          </a:xfrm>
          <a:prstGeom prst="rect">
            <a:avLst/>
          </a:prstGeom>
          <a:blipFill>
            <a:blip r:embed="rId2"/>
            <a:stretch>
              <a:fillRect/>
            </a:stretch>
          </a:blipFill>
          <a:ln w="12700">
            <a:miter lim="400000"/>
          </a:ln>
        </p:spPr>
        <p:txBody>
          <a:bodyPr lIns="45719" rIns="45719"/>
          <a:lstStyle/>
          <a:p>
            <a:pPr/>
          </a:p>
        </p:txBody>
      </p:sp>
      <p:sp>
        <p:nvSpPr>
          <p:cNvPr id="143" name="object 3"/>
          <p:cNvSpPr txBox="1"/>
          <p:nvPr>
            <p:ph type="title"/>
          </p:nvPr>
        </p:nvSpPr>
        <p:spPr>
          <a:xfrm>
            <a:off x="46305" y="553240"/>
            <a:ext cx="12099390" cy="5245027"/>
          </a:xfrm>
          <a:prstGeom prst="rect">
            <a:avLst/>
          </a:prstGeom>
        </p:spPr>
        <p:txBody>
          <a:bodyPr/>
          <a:lstStyle/>
          <a:p>
            <a:pPr marR="5080" indent="12700">
              <a:spcBef>
                <a:spcPts val="100"/>
              </a:spcBef>
              <a:defRPr b="1" spc="-100" sz="2000" u="sng">
                <a:latin typeface="+mn-lt"/>
                <a:ea typeface="+mn-ea"/>
                <a:cs typeface="+mn-cs"/>
                <a:sym typeface="Calibri"/>
              </a:defRPr>
            </a:pPr>
            <a:r>
              <a:t>ESTABILIZACIÓN DE LOS VINOS</a:t>
            </a:r>
            <a:br/>
            <a:br/>
            <a:r>
              <a:rPr b="0" u="none"/>
              <a:t>La estabilización de los vinos es un proceso importante en cualquier bodega. El objetivo es evitar la presencia de precipitados en las botellas cuando llegan al consumidor. El proceso de estabilización incluye: clarificación, filtración y estabilización tartárica.</a:t>
            </a:r>
            <a:br>
              <a:rPr b="0" u="none"/>
            </a:br>
            <a:br>
              <a:rPr b="0" u="none"/>
            </a:br>
            <a:r>
              <a:t>Clarificación</a:t>
            </a:r>
            <a:br/>
            <a:br/>
            <a:r>
              <a:rPr b="0" u="none"/>
              <a:t>Los clarificantes eliminan proteínas y materia en suspensión. </a:t>
            </a:r>
            <a:endParaRPr b="0" u="none"/>
          </a:p>
          <a:p>
            <a:pPr marR="5080" indent="12700">
              <a:spcBef>
                <a:spcPts val="100"/>
              </a:spcBef>
              <a:defRPr b="1" spc="-100" sz="2000" u="sng">
                <a:latin typeface="+mn-lt"/>
                <a:ea typeface="+mn-ea"/>
                <a:cs typeface="+mn-cs"/>
                <a:sym typeface="Calibri"/>
              </a:defRPr>
            </a:pPr>
            <a:endParaRPr b="0" u="none"/>
          </a:p>
          <a:p>
            <a:pPr marR="5080" indent="12700">
              <a:spcBef>
                <a:spcPts val="100"/>
              </a:spcBef>
              <a:defRPr b="1" spc="-100" sz="2000" u="sng">
                <a:latin typeface="+mn-lt"/>
                <a:ea typeface="+mn-ea"/>
                <a:cs typeface="+mn-cs"/>
                <a:sym typeface="Calibri"/>
              </a:defRPr>
            </a:pPr>
            <a:r>
              <a:rPr b="0" u="none"/>
              <a:t>La forma de aplicación consiste en disolver el clarificante en el vino. En esta operación se utilizan los sistemas de agitación y mezcla para realizar las disoluciones básicas que posteriormente son trasladadas a los depósitos para mezclar con el volumen total del vino dejándolo reposar durante un tiempo con el fin de que la materia clarificante arrastre los sólidos en suspensión y se acumulen en el fondo del depósito. Es aconsejable que las dosis sean mínimas pero suficientes, para cumplir su objetivo sin «desnudar» en exceso al vino.</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46" name="Marcador de número de diapositiva 4"/>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7" name="Imagen 1" descr="Imagen 1"/>
          <p:cNvPicPr>
            <a:picLocks noChangeAspect="1"/>
          </p:cNvPicPr>
          <p:nvPr/>
        </p:nvPicPr>
        <p:blipFill>
          <a:blip r:embed="rId2">
            <a:extLst/>
          </a:blip>
          <a:stretch>
            <a:fillRect/>
          </a:stretch>
        </p:blipFill>
        <p:spPr>
          <a:xfrm>
            <a:off x="2761199" y="1551268"/>
            <a:ext cx="6669603" cy="405705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Tipos de filtración: Es necesario tener en cuenta que tipo de filtración se desea realizar, para así poder elegir el tipo de filtro a utilizar y la porosidad del mismo…"/>
          <p:cNvSpPr txBox="1"/>
          <p:nvPr/>
        </p:nvSpPr>
        <p:spPr>
          <a:xfrm>
            <a:off x="402594" y="941522"/>
            <a:ext cx="11760671" cy="433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317500" algn="just" defTabSz="457200">
              <a:spcBef>
                <a:spcPts val="1200"/>
              </a:spcBef>
              <a:buClr>
                <a:srgbClr val="000000"/>
              </a:buClr>
              <a:buSzPct val="100000"/>
              <a:buFont typeface="Times Roman"/>
              <a:buChar char="•"/>
            </a:pPr>
            <a:r>
              <a:rPr b="1" u="sng"/>
              <a:t>Tipos de filtración:</a:t>
            </a:r>
            <a:br>
              <a:rPr b="1" u="sng"/>
            </a:br>
            <a:r>
              <a:t>Es necesario tener en cuenta que tipo de filtración se desea realizar, para así poder elegir el tipo de filtro a utilizar y la porosidad del mismo </a:t>
            </a:r>
            <a:br/>
          </a:p>
          <a:p>
            <a:pPr marL="457200" indent="-317500" algn="just" defTabSz="457200">
              <a:spcBef>
                <a:spcPts val="1200"/>
              </a:spcBef>
              <a:buClr>
                <a:srgbClr val="000000"/>
              </a:buClr>
              <a:buSzPct val="100000"/>
              <a:buFont typeface="Times Roman"/>
              <a:buChar char="•"/>
            </a:pPr>
            <a:r>
              <a:t>Filtración desgrose </a:t>
            </a:r>
          </a:p>
          <a:p>
            <a:pPr marL="457200" indent="-317500" defTabSz="457200">
              <a:spcBef>
                <a:spcPts val="1200"/>
              </a:spcBef>
              <a:buClr>
                <a:srgbClr val="000000"/>
              </a:buClr>
              <a:buSzPct val="100000"/>
              <a:buFont typeface="Times Roman"/>
              <a:buChar char="•"/>
              <a:defRPr sz="1600">
                <a:latin typeface="Arial"/>
                <a:ea typeface="Arial"/>
                <a:cs typeface="Arial"/>
                <a:sym typeface="Arial"/>
              </a:defRPr>
            </a:pPr>
            <a:r>
              <a:t>Filtración clarificante </a:t>
            </a:r>
            <a:br>
              <a:rPr sz="1200">
                <a:latin typeface="Times Roman"/>
                <a:ea typeface="Times Roman"/>
                <a:cs typeface="Times Roman"/>
                <a:sym typeface="Times Roman"/>
              </a:rPr>
            </a:br>
            <a:endParaRPr sz="1200">
              <a:latin typeface="Times Roman"/>
              <a:ea typeface="Times Roman"/>
              <a:cs typeface="Times Roman"/>
              <a:sym typeface="Times Roman"/>
            </a:endParaRPr>
          </a:p>
          <a:p>
            <a:pPr marL="457200" indent="-317500" defTabSz="457200">
              <a:spcBef>
                <a:spcPts val="1200"/>
              </a:spcBef>
              <a:buClr>
                <a:srgbClr val="000000"/>
              </a:buClr>
              <a:buSzPct val="100000"/>
              <a:buFont typeface="Times Roman"/>
              <a:buChar char="•"/>
              <a:defRPr sz="1600">
                <a:latin typeface="Arial"/>
                <a:ea typeface="Arial"/>
                <a:cs typeface="Arial"/>
                <a:sym typeface="Arial"/>
              </a:defRPr>
            </a:pPr>
            <a:r>
              <a:t>Filtración abrillantamiento </a:t>
            </a:r>
            <a:br>
              <a:rPr sz="1200">
                <a:latin typeface="Times Roman"/>
                <a:ea typeface="Times Roman"/>
                <a:cs typeface="Times Roman"/>
                <a:sym typeface="Times Roman"/>
              </a:rPr>
            </a:br>
            <a:endParaRPr sz="1200">
              <a:latin typeface="Times Roman"/>
              <a:ea typeface="Times Roman"/>
              <a:cs typeface="Times Roman"/>
              <a:sym typeface="Times Roman"/>
            </a:endParaRPr>
          </a:p>
          <a:p>
            <a:pPr marL="457200" indent="-317500" defTabSz="457200">
              <a:spcBef>
                <a:spcPts val="1200"/>
              </a:spcBef>
              <a:buClr>
                <a:srgbClr val="000000"/>
              </a:buClr>
              <a:buSzPct val="100000"/>
              <a:buFont typeface="Times Roman"/>
              <a:buChar char="•"/>
              <a:defRPr sz="1600">
                <a:latin typeface="Arial"/>
                <a:ea typeface="Arial"/>
                <a:cs typeface="Arial"/>
                <a:sym typeface="Arial"/>
              </a:defRPr>
            </a:pPr>
            <a:r>
              <a:t>Filtración esterilizante </a:t>
            </a:r>
            <a:br>
              <a:rPr sz="1200">
                <a:latin typeface="Times Roman"/>
                <a:ea typeface="Times Roman"/>
                <a:cs typeface="Times Roman"/>
                <a:sym typeface="Times Roman"/>
              </a:rPr>
            </a:br>
            <a:endParaRPr sz="1200">
              <a:latin typeface="Times Roman"/>
              <a:ea typeface="Times Roman"/>
              <a:cs typeface="Times Roman"/>
              <a:sym typeface="Times Roman"/>
            </a:endParaRPr>
          </a:p>
          <a:p>
            <a:pPr algn="just" defTabSz="457200">
              <a:spcBef>
                <a:spcPts val="1200"/>
              </a:spcBef>
            </a:pPr>
            <a:br/>
            <a:endParaRPr sz="1200">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52" name="Marcador de número de diapositiva 4"/>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3" name="CuadroTexto 6"/>
          <p:cNvSpPr txBox="1"/>
          <p:nvPr/>
        </p:nvSpPr>
        <p:spPr>
          <a:xfrm>
            <a:off x="45719" y="350521"/>
            <a:ext cx="11993882" cy="2111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u="sng"/>
            </a:pPr>
            <a:r>
              <a:t>Principales clarificantes:</a:t>
            </a:r>
          </a:p>
          <a:p>
            <a:pPr>
              <a:defRPr b="1" sz="2000" u="sng"/>
            </a:pPr>
          </a:p>
          <a:p>
            <a:pPr>
              <a:defRPr u="sng"/>
            </a:pPr>
            <a:r>
              <a:t>Clarificantes de origen animal:</a:t>
            </a:r>
          </a:p>
          <a:p>
            <a:pPr marL="285750" indent="-285750" algn="just">
              <a:buSzPct val="100000"/>
              <a:buFont typeface="Arial"/>
              <a:buChar char="•"/>
              <a:defRPr u="sng"/>
            </a:pPr>
            <a:r>
              <a:t>Gelatina</a:t>
            </a:r>
            <a:r>
              <a:rPr u="none"/>
              <a:t>: fabricada a partir de colágeno de huesos de animales.</a:t>
            </a:r>
            <a:endParaRPr u="none"/>
          </a:p>
          <a:p>
            <a:pPr marL="285750" indent="-285750" algn="just">
              <a:buSzPct val="100000"/>
              <a:buFont typeface="Arial"/>
              <a:buChar char="•"/>
              <a:defRPr u="sng"/>
            </a:pPr>
            <a:r>
              <a:t>Albúmina</a:t>
            </a:r>
            <a:r>
              <a:rPr u="none"/>
              <a:t>: Proteína obtenida principalmente de la sangre o de la clara de huevo.</a:t>
            </a:r>
            <a:endParaRPr u="none"/>
          </a:p>
          <a:p>
            <a:pPr marL="285750" indent="-285750" algn="just">
              <a:buSzPct val="100000"/>
              <a:buFont typeface="Arial"/>
              <a:buChar char="•"/>
              <a:defRPr u="sng"/>
            </a:pPr>
            <a:r>
              <a:t>Caseína</a:t>
            </a:r>
            <a:r>
              <a:rPr u="none"/>
              <a:t>: Proteína obtenida de la leche.</a:t>
            </a:r>
            <a:endParaRPr u="none"/>
          </a:p>
          <a:p>
            <a:pPr marL="285750" indent="-285750" algn="just">
              <a:buSzPct val="100000"/>
              <a:buFont typeface="Arial"/>
              <a:buChar char="•"/>
              <a:defRPr u="sng"/>
            </a:pPr>
            <a:r>
              <a:t>Cola de pescado </a:t>
            </a:r>
            <a:r>
              <a:rPr u="none"/>
              <a:t>(Icticola): Obtenida a partir de la vejiga natatoria de los peces</a:t>
            </a:r>
          </a:p>
        </p:txBody>
      </p:sp>
      <p:pic>
        <p:nvPicPr>
          <p:cNvPr id="154" name="Imagen 7" descr="Imagen 7"/>
          <p:cNvPicPr>
            <a:picLocks noChangeAspect="1"/>
          </p:cNvPicPr>
          <p:nvPr/>
        </p:nvPicPr>
        <p:blipFill>
          <a:blip r:embed="rId2">
            <a:extLst/>
          </a:blip>
          <a:stretch>
            <a:fillRect/>
          </a:stretch>
        </p:blipFill>
        <p:spPr>
          <a:xfrm>
            <a:off x="441959" y="2502313"/>
            <a:ext cx="11315701" cy="387562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57" name="Marcador de número de diapositiva 4"/>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8" name="CuadroTexto 6"/>
          <p:cNvSpPr txBox="1"/>
          <p:nvPr/>
        </p:nvSpPr>
        <p:spPr>
          <a:xfrm>
            <a:off x="45719" y="777240"/>
            <a:ext cx="12100561" cy="26698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La albúmina de huevo se emplea:</a:t>
            </a:r>
          </a:p>
          <a:p>
            <a:pPr/>
            <a:r>
              <a:t>1.    Se calcula el número de claras. Para un vino muy tinto, 2 claras/Hl; para uno moderado, tan sólo 1,5 claras/Hl.</a:t>
            </a:r>
          </a:p>
          <a:p>
            <a:pPr/>
            <a:r>
              <a:t>2.    Se ponen en un balde y se adiciona 1 gr. de sal común por clara.</a:t>
            </a:r>
          </a:p>
          <a:p>
            <a:pPr/>
            <a:r>
              <a:t>3.    Se bate sin llegar a punto de nieve.</a:t>
            </a:r>
          </a:p>
          <a:p>
            <a:pPr/>
            <a:r>
              <a:t>4.    Se sigue agitando en el balde, adicionándole 3 veces su volumen en el vino que se va a clarificar.</a:t>
            </a:r>
          </a:p>
          <a:p>
            <a:pPr/>
            <a:r>
              <a:t>5.    Se pone en movimiento el vino en la cuba y se echa poco a poco el clarificante.</a:t>
            </a:r>
          </a:p>
          <a:p>
            <a:pPr marL="342900" indent="-342900">
              <a:buSzPct val="100000"/>
              <a:buAutoNum type="arabicPeriod" startAt="6"/>
            </a:pPr>
            <a:r>
              <a:t>Es preciso esperar 15 días a que el clarificante arrastre todo.</a:t>
            </a:r>
          </a:p>
          <a:p>
            <a:pPr marL="342900" indent="-342900">
              <a:buSzPct val="100000"/>
              <a:buAutoNum type="arabicPeriod" startAt="6"/>
            </a:pPr>
          </a:p>
          <a:p>
            <a:pPr/>
            <a:r>
              <a:t>Además de clarificar, la albúmina de huevo mejora el aroma y paladar del vino tinto. La albúmina de huevo sólo para tintos.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ítulo 2"/>
          <p:cNvSpPr txBox="1"/>
          <p:nvPr>
            <p:ph type="title"/>
          </p:nvPr>
        </p:nvSpPr>
        <p:spPr>
          <a:xfrm>
            <a:off x="137159" y="660258"/>
            <a:ext cx="11697297" cy="1477329"/>
          </a:xfrm>
          <a:prstGeom prst="rect">
            <a:avLst/>
          </a:prstGeom>
        </p:spPr>
        <p:txBody>
          <a:bodyPr/>
          <a:lstStyle/>
          <a:p>
            <a:pPr>
              <a:defRPr sz="2000" u="sng">
                <a:latin typeface="+mn-lt"/>
                <a:ea typeface="+mn-ea"/>
                <a:cs typeface="+mn-cs"/>
                <a:sym typeface="Calibri"/>
              </a:defRPr>
            </a:pPr>
            <a:r>
              <a:t>Clarificantes de origen vegetal:</a:t>
            </a:r>
            <a:br/>
            <a:br/>
            <a:r>
              <a:t> </a:t>
            </a:r>
            <a:r>
              <a:rPr sz="1800"/>
              <a:t>Alginato</a:t>
            </a:r>
            <a:r>
              <a:rPr sz="1800" u="none"/>
              <a:t>: Polisacárido obtenido a partir de algas marinas conocidas como “algas marrones”.</a:t>
            </a:r>
            <a:br>
              <a:rPr sz="1800" u="none"/>
            </a:br>
            <a:r>
              <a:rPr sz="1800"/>
              <a:t>Taninos enológicos</a:t>
            </a:r>
            <a:r>
              <a:rPr sz="1800" u="none"/>
              <a:t>: Taninos condensados obtenidos a partir de semillas de uva.</a:t>
            </a:r>
            <a:br>
              <a:rPr sz="1800" u="none"/>
            </a:br>
            <a:r>
              <a:rPr sz="1800" u="none"/>
              <a:t>Clarificantes extraídos a partir de proteína de papa o de guisante.</a:t>
            </a:r>
          </a:p>
        </p:txBody>
      </p:sp>
      <p:sp>
        <p:nvSpPr>
          <p:cNvPr id="161" name="Marcador de número de diapositiva 5"/>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2" name="Imagen 1" descr="Imagen 1"/>
          <p:cNvPicPr>
            <a:picLocks noChangeAspect="1"/>
          </p:cNvPicPr>
          <p:nvPr/>
        </p:nvPicPr>
        <p:blipFill>
          <a:blip r:embed="rId2">
            <a:extLst/>
          </a:blip>
          <a:stretch>
            <a:fillRect/>
          </a:stretch>
        </p:blipFill>
        <p:spPr>
          <a:xfrm>
            <a:off x="152400" y="2434589"/>
            <a:ext cx="11430000" cy="428625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71" name="Título 1"/>
          <p:cNvSpPr txBox="1"/>
          <p:nvPr>
            <p:ph type="title"/>
          </p:nvPr>
        </p:nvSpPr>
        <p:spPr>
          <a:xfrm>
            <a:off x="128587" y="542924"/>
            <a:ext cx="11858626" cy="2215993"/>
          </a:xfrm>
          <a:prstGeom prst="rect">
            <a:avLst/>
          </a:prstGeom>
        </p:spPr>
        <p:txBody>
          <a:bodyPr/>
          <a:lstStyle/>
          <a:p>
            <a:pPr algn="just" defTabSz="905255">
              <a:defRPr sz="1782">
                <a:latin typeface="+mn-lt"/>
                <a:ea typeface="+mn-ea"/>
                <a:cs typeface="+mn-cs"/>
                <a:sym typeface="Calibri"/>
              </a:defRPr>
            </a:pPr>
            <a:br/>
            <a:br/>
            <a:r>
              <a:t>Al final de la fermentación alcohólica y/o maloláctica, las levaduras y las bacterias lácticas mueren y se rompen, liberando al medio en el que se encuentran los componentes del interior celular. La mayor parte caen al fondo del depósito, constituyendo las famosas lías, pero algunos componentes son tan pequeños y ligeros que se quedan en suspensión, haciendo que el vino quede turbio e inestable. Estos componentes, que son pequeñas proteínas, taninos y azúcares que la levadura no sabe transformar en alcohol, podrían llegar a causar problemas olfativos o gustativos como amargor o astringencia. </a:t>
            </a:r>
            <a:br/>
            <a:r>
              <a:t>Para que el vino esté estable, limpio y brillante, como lo encontramos en la botella, es necesaria una clarificación</a:t>
            </a:r>
          </a:p>
        </p:txBody>
      </p:sp>
      <p:sp>
        <p:nvSpPr>
          <p:cNvPr id="72" name="Marcador de número de diapositiva 4"/>
          <p:cNvSpPr txBox="1"/>
          <p:nvPr>
            <p:ph type="sldNum" sz="quarter" idx="2"/>
          </p:nvPr>
        </p:nvSpPr>
        <p:spPr>
          <a:xfrm>
            <a:off x="11453837" y="6377940"/>
            <a:ext cx="128563"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Marcador de número de diapositiva 4"/>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5" name="CuadroTexto 3"/>
          <p:cNvSpPr txBox="1"/>
          <p:nvPr/>
        </p:nvSpPr>
        <p:spPr>
          <a:xfrm>
            <a:off x="228599" y="476488"/>
            <a:ext cx="11734801" cy="20856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u="sng"/>
            </a:pPr>
            <a:r>
              <a:t>Clarificantes de origen mineral:</a:t>
            </a:r>
          </a:p>
          <a:p>
            <a:pPr marL="285750" indent="-285750" algn="just">
              <a:buSzPct val="100000"/>
              <a:buFont typeface="Arial"/>
              <a:buChar char="•"/>
              <a:defRPr u="sng"/>
            </a:pPr>
            <a:r>
              <a:t>Bentonita</a:t>
            </a:r>
            <a:r>
              <a:rPr u="none"/>
              <a:t>: Arcilla muy fina con capacidad de absorber y aglutinar proteínas que dan turbidez al vino, haciéndolas más pesadas y ayudando a su caída al fondo del recipiente.</a:t>
            </a:r>
            <a:endParaRPr u="none"/>
          </a:p>
          <a:p>
            <a:pPr marL="285750" indent="-285750" algn="just">
              <a:buSzPct val="100000"/>
              <a:buFont typeface="Arial"/>
              <a:buChar char="•"/>
              <a:defRPr u="sng"/>
            </a:pPr>
            <a:r>
              <a:t>Dióxido de silicio</a:t>
            </a:r>
            <a:r>
              <a:rPr u="none"/>
              <a:t>: Compuesto químico con carga negativa que absorbe la humedad y se une a las proteínas del vino para hacerlas precipitar.</a:t>
            </a:r>
            <a:endParaRPr u="none"/>
          </a:p>
          <a:p>
            <a:pPr marL="285750" indent="-285750" algn="just">
              <a:buSzPct val="100000"/>
              <a:buFont typeface="Arial"/>
              <a:buChar char="•"/>
              <a:defRPr u="sng"/>
            </a:pPr>
            <a:r>
              <a:t>Carbón activado</a:t>
            </a:r>
            <a:r>
              <a:rPr u="none"/>
              <a:t>: Se utiliza sobre todo para corregir el color de vinos blancos y espumosos.</a:t>
            </a:r>
            <a:endParaRPr u="none"/>
          </a:p>
        </p:txBody>
      </p:sp>
      <p:pic>
        <p:nvPicPr>
          <p:cNvPr id="166" name="Imagen 2" descr="Imagen 2"/>
          <p:cNvPicPr>
            <a:picLocks noChangeAspect="1"/>
          </p:cNvPicPr>
          <p:nvPr/>
        </p:nvPicPr>
        <p:blipFill>
          <a:blip r:embed="rId2">
            <a:extLst/>
          </a:blip>
          <a:stretch>
            <a:fillRect/>
          </a:stretch>
        </p:blipFill>
        <p:spPr>
          <a:xfrm>
            <a:off x="381000" y="2434589"/>
            <a:ext cx="11430000" cy="417957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69" name="Marcador de número de diapositiva 4"/>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0" name="CuadroTexto 6"/>
          <p:cNvSpPr txBox="1"/>
          <p:nvPr/>
        </p:nvSpPr>
        <p:spPr>
          <a:xfrm>
            <a:off x="289560" y="807719"/>
            <a:ext cx="11856720" cy="29619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r>
              <a:t>La bentonita se emplea en dosis de 30 grs/Hl; se prepara:</a:t>
            </a:r>
          </a:p>
          <a:p>
            <a:pPr algn="just"/>
          </a:p>
          <a:p>
            <a:pPr algn="just"/>
            <a:r>
              <a:t>1.    Se pesa la dosis y se echa poco a poco sobre 10 veces su peso en agua.</a:t>
            </a:r>
          </a:p>
          <a:p>
            <a:pPr algn="just"/>
            <a:r>
              <a:t>2.    Se deja 48 horas en reposo.</a:t>
            </a:r>
          </a:p>
          <a:p>
            <a:pPr algn="just"/>
            <a:r>
              <a:t>3.    A las 48 horas, se revuelve y se aporta otro volumen igual de agua. Por lo que queda al 5%.</a:t>
            </a:r>
          </a:p>
          <a:p>
            <a:pPr algn="just"/>
            <a:r>
              <a:t>4.    Se pone en movimiento el vino y 5 minutos después se aplica el clarificante poco a poco, manteniendo el movimiento.</a:t>
            </a:r>
          </a:p>
          <a:p>
            <a:pPr algn="just"/>
          </a:p>
          <a:p>
            <a:pPr algn="just"/>
            <a:r>
              <a:t>La bentonita sirve para tintos, rosados y blancos.</a:t>
            </a:r>
          </a:p>
          <a:p>
            <a:pPr algn="just"/>
            <a:r>
              <a:t>Además de la clarificación, la bentonita mejora los blancos y rosados, puesto que retira proteínas que podrían enturbiarlo.</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73" name="Marcador de texto 2"/>
          <p:cNvSpPr txBox="1"/>
          <p:nvPr>
            <p:ph type="body" sz="quarter" idx="1"/>
          </p:nvPr>
        </p:nvSpPr>
        <p:spPr>
          <a:xfrm>
            <a:off x="-1" y="614364"/>
            <a:ext cx="12192001" cy="830998"/>
          </a:xfrm>
          <a:prstGeom prst="rect">
            <a:avLst/>
          </a:prstGeom>
        </p:spPr>
        <p:txBody>
          <a:bodyPr/>
          <a:lstStyle/>
          <a:p>
            <a:pPr defTabSz="905255">
              <a:defRPr sz="1782" u="sng">
                <a:solidFill>
                  <a:srgbClr val="000000"/>
                </a:solidFill>
                <a:latin typeface="+mn-lt"/>
                <a:ea typeface="+mn-ea"/>
                <a:cs typeface="+mn-cs"/>
                <a:sym typeface="Calibri"/>
              </a:defRPr>
            </a:pPr>
            <a:r>
              <a:t>Clarificantes sintéticos:</a:t>
            </a:r>
          </a:p>
          <a:p>
            <a:pPr defTabSz="905255">
              <a:defRPr sz="1782" u="sng">
                <a:latin typeface="+mn-lt"/>
                <a:ea typeface="+mn-ea"/>
                <a:cs typeface="+mn-cs"/>
                <a:sym typeface="Calibri"/>
              </a:defRPr>
            </a:pPr>
          </a:p>
          <a:p>
            <a:pPr marL="282892" indent="-282892" defTabSz="905255">
              <a:buSzPct val="100000"/>
              <a:buFont typeface="Arial"/>
              <a:buChar char="•"/>
              <a:defRPr sz="1782">
                <a:solidFill>
                  <a:srgbClr val="000000"/>
                </a:solidFill>
                <a:latin typeface="+mn-lt"/>
                <a:ea typeface="+mn-ea"/>
                <a:cs typeface="+mn-cs"/>
                <a:sym typeface="Calibri"/>
              </a:defRPr>
            </a:pPr>
            <a:r>
              <a:t>PVPP (polivinilpolipirrolidona): Se utiliza para corregir el color, la astringencia y el amargor.</a:t>
            </a:r>
          </a:p>
        </p:txBody>
      </p:sp>
      <p:sp>
        <p:nvSpPr>
          <p:cNvPr id="174" name="Marcador de número de diapositiva 4"/>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5" name="Imagen 1" descr="Imagen 1"/>
          <p:cNvPicPr>
            <a:picLocks noChangeAspect="1"/>
          </p:cNvPicPr>
          <p:nvPr/>
        </p:nvPicPr>
        <p:blipFill>
          <a:blip r:embed="rId2">
            <a:extLst/>
          </a:blip>
          <a:stretch>
            <a:fillRect/>
          </a:stretch>
        </p:blipFill>
        <p:spPr>
          <a:xfrm>
            <a:off x="380999" y="1768524"/>
            <a:ext cx="11430001" cy="4286251"/>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object 2"/>
          <p:cNvSpPr txBox="1"/>
          <p:nvPr/>
        </p:nvSpPr>
        <p:spPr>
          <a:xfrm>
            <a:off x="588364" y="4066361"/>
            <a:ext cx="9641842" cy="3010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10" sz="2400">
                <a:latin typeface="Carlito"/>
                <a:ea typeface="Carlito"/>
                <a:cs typeface="Carlito"/>
                <a:sym typeface="Carlito"/>
              </a:defRPr>
            </a:lvl1pPr>
          </a:lstStyle>
          <a:p>
            <a:pPr/>
            <a:r>
              <a:t>-</a:t>
            </a:r>
          </a:p>
        </p:txBody>
      </p:sp>
      <p:sp>
        <p:nvSpPr>
          <p:cNvPr id="178" name="object 3"/>
          <p:cNvSpPr txBox="1"/>
          <p:nvPr/>
        </p:nvSpPr>
        <p:spPr>
          <a:xfrm>
            <a:off x="588364" y="1517014"/>
            <a:ext cx="4123692" cy="3010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spc="-10" sz="2400">
                <a:latin typeface="Carlito"/>
                <a:ea typeface="Carlito"/>
                <a:cs typeface="Carlito"/>
                <a:sym typeface="Carlito"/>
              </a:defRPr>
            </a:lvl1pPr>
          </a:lstStyle>
          <a:p>
            <a:pPr/>
            <a:r>
              <a:t>-</a:t>
            </a:r>
          </a:p>
        </p:txBody>
      </p:sp>
      <p:sp>
        <p:nvSpPr>
          <p:cNvPr id="179" name="CuadroTexto 4"/>
          <p:cNvSpPr txBox="1"/>
          <p:nvPr/>
        </p:nvSpPr>
        <p:spPr>
          <a:xfrm>
            <a:off x="45719" y="557212"/>
            <a:ext cx="12100561" cy="21689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u="sng"/>
            </a:pPr>
            <a:r>
              <a:t>Filtración</a:t>
            </a:r>
          </a:p>
          <a:p>
            <a:pPr>
              <a:defRPr sz="2000"/>
            </a:pPr>
          </a:p>
          <a:p>
            <a:pPr algn="just">
              <a:defRPr sz="2000"/>
            </a:pPr>
            <a:r>
              <a:t>Una vez clarificado el vino, procedemos a su filtración para eliminar los restos que hayan quedado en suspensión. Para ello se utilizan distintos tipos:</a:t>
            </a:r>
          </a:p>
          <a:p>
            <a:pPr algn="just">
              <a:defRPr sz="2000"/>
            </a:pPr>
          </a:p>
          <a:p>
            <a:pPr algn="just">
              <a:defRPr sz="2000"/>
            </a:pPr>
            <a:r>
              <a:t>La filtración tangencial, la filtración en línea automatizada, filtros de tierras y de placas. Prácticamente todos los tipos descritos emplean consumibles de filtración.</a:t>
            </a:r>
          </a:p>
        </p:txBody>
      </p:sp>
      <p:pic>
        <p:nvPicPr>
          <p:cNvPr id="180" name="Imagen 5" descr="Imagen 5"/>
          <p:cNvPicPr>
            <a:picLocks noChangeAspect="1"/>
          </p:cNvPicPr>
          <p:nvPr/>
        </p:nvPicPr>
        <p:blipFill>
          <a:blip r:embed="rId2">
            <a:extLst/>
          </a:blip>
          <a:stretch>
            <a:fillRect/>
          </a:stretch>
        </p:blipFill>
        <p:spPr>
          <a:xfrm>
            <a:off x="1961794" y="3486150"/>
            <a:ext cx="7620001" cy="337185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Imagen 1" descr="Imagen 1"/>
          <p:cNvPicPr>
            <a:picLocks noChangeAspect="1"/>
          </p:cNvPicPr>
          <p:nvPr/>
        </p:nvPicPr>
        <p:blipFill>
          <a:blip r:embed="rId2">
            <a:extLst/>
          </a:blip>
          <a:stretch>
            <a:fillRect/>
          </a:stretch>
        </p:blipFill>
        <p:spPr>
          <a:xfrm>
            <a:off x="376238" y="2857643"/>
            <a:ext cx="2857501" cy="2409826"/>
          </a:xfrm>
          <a:prstGeom prst="rect">
            <a:avLst/>
          </a:prstGeom>
          <a:ln w="12700">
            <a:miter lim="400000"/>
          </a:ln>
        </p:spPr>
      </p:pic>
      <p:sp>
        <p:nvSpPr>
          <p:cNvPr id="183" name="CuadroTexto 4"/>
          <p:cNvSpPr txBox="1"/>
          <p:nvPr/>
        </p:nvSpPr>
        <p:spPr>
          <a:xfrm>
            <a:off x="602933" y="5786437"/>
            <a:ext cx="1851662"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FILTRO DE PLACAS</a:t>
            </a:r>
          </a:p>
        </p:txBody>
      </p:sp>
      <p:pic>
        <p:nvPicPr>
          <p:cNvPr id="184" name="Imagen 3" descr="Imagen 3"/>
          <p:cNvPicPr>
            <a:picLocks noChangeAspect="1"/>
          </p:cNvPicPr>
          <p:nvPr/>
        </p:nvPicPr>
        <p:blipFill>
          <a:blip r:embed="rId3">
            <a:extLst/>
          </a:blip>
          <a:stretch>
            <a:fillRect/>
          </a:stretch>
        </p:blipFill>
        <p:spPr>
          <a:xfrm>
            <a:off x="3743325" y="2698563"/>
            <a:ext cx="7915275" cy="2914651"/>
          </a:xfrm>
          <a:prstGeom prst="rect">
            <a:avLst/>
          </a:prstGeom>
          <a:ln w="12700">
            <a:miter lim="400000"/>
          </a:ln>
        </p:spPr>
      </p:pic>
      <p:sp>
        <p:nvSpPr>
          <p:cNvPr id="185" name="CuadroTexto 8"/>
          <p:cNvSpPr txBox="1"/>
          <p:nvPr/>
        </p:nvSpPr>
        <p:spPr>
          <a:xfrm>
            <a:off x="4560568" y="5691156"/>
            <a:ext cx="6580825"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CONSUMIBLES: CARTUCHOS, PLACAS, MODULOS LENTICULARES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object 4"/>
          <p:cNvSpPr txBox="1"/>
          <p:nvPr/>
        </p:nvSpPr>
        <p:spPr>
          <a:xfrm>
            <a:off x="10233035" y="70992"/>
            <a:ext cx="124461"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2700">
              <a:spcBef>
                <a:spcPts val="100"/>
              </a:spcBef>
              <a:defRPr b="1" sz="1400">
                <a:solidFill>
                  <a:srgbClr val="FFFFFF"/>
                </a:solidFill>
                <a:latin typeface="Arial"/>
                <a:ea typeface="Arial"/>
                <a:cs typeface="Arial"/>
                <a:sym typeface="Arial"/>
              </a:defRPr>
            </a:lvl1pPr>
          </a:lstStyle>
          <a:p>
            <a:pPr/>
            <a:r>
              <a:t>2</a:t>
            </a:r>
          </a:p>
        </p:txBody>
      </p:sp>
      <p:sp>
        <p:nvSpPr>
          <p:cNvPr id="188" name="Marcador de número de diapositiva 5"/>
          <p:cNvSpPr txBox="1"/>
          <p:nvPr>
            <p:ph type="sldNum" sz="quarter" idx="2"/>
          </p:nvPr>
        </p:nvSpPr>
        <p:spPr>
          <a:xfrm>
            <a:off x="11337974" y="6377940"/>
            <a:ext cx="244426"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9" name="CuadroTexto 6"/>
          <p:cNvSpPr txBox="1"/>
          <p:nvPr/>
        </p:nvSpPr>
        <p:spPr>
          <a:xfrm>
            <a:off x="45719" y="571501"/>
            <a:ext cx="12100561" cy="50066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Microfiltración</a:t>
            </a:r>
          </a:p>
          <a:p>
            <a:pPr/>
          </a:p>
          <a:p>
            <a:pPr/>
            <a:r>
              <a:t>Con el fin de esterilizar el vino antes del embotellado, eliminando levaduras y bacterias que podrían alterarlo a lo largo del tiempo se lleva a cabo la microfiltración, principalmente en los vinos jóvenes dado que los crianzas se estabilizan por sí mismos durante su estancia en barricas y depósitos.</a:t>
            </a:r>
          </a:p>
          <a:p>
            <a:pPr/>
          </a:p>
          <a:p>
            <a:pPr/>
            <a:r>
              <a:t>Se realiza mediante filtros de placas, modulares, y membranas o cartuchos. La microfiltración con cartuchos se realiza normalmente en bancadas, para completar el proceso se aplican cartuchos en tres etapas sucesivas con micrajes cada vez menores (en función del tipo de vino). El objetivo es esterilizar el vino antes del embotellado, eliminando levaduras y bacterias que podrían alterarlo a lo largo del tiempo.</a:t>
            </a:r>
          </a:p>
          <a:p>
            <a:pPr/>
          </a:p>
          <a:p>
            <a:pPr/>
            <a:r>
              <a:t>Este proceso se realiza en continuo, de modo que el vino pasa directamente del filtro a la botella en circuito cerrado. El sistema debe esterilizado previamente al proceso con agua caliente a 125 ºC durante 20 minutos o con vapor de agua procedentes depósitos de calentamiento de agua o generadores de vapor.</a:t>
            </a:r>
          </a:p>
          <a:p>
            <a:pPr/>
          </a:p>
          <a:p>
            <a:pPr/>
          </a:p>
        </p:txBody>
      </p:sp>
      <p:pic>
        <p:nvPicPr>
          <p:cNvPr id="190" name="Imagen 1" descr="Imagen 1"/>
          <p:cNvPicPr>
            <a:picLocks noChangeAspect="1"/>
          </p:cNvPicPr>
          <p:nvPr/>
        </p:nvPicPr>
        <p:blipFill>
          <a:blip r:embed="rId2">
            <a:extLst/>
          </a:blip>
          <a:srcRect l="0" t="0" r="37689" b="0"/>
          <a:stretch>
            <a:fillRect/>
          </a:stretch>
        </p:blipFill>
        <p:spPr>
          <a:xfrm>
            <a:off x="2907649" y="4712376"/>
            <a:ext cx="4194191" cy="2008465"/>
          </a:xfrm>
          <a:prstGeom prst="rect">
            <a:avLst/>
          </a:prstGeom>
          <a:ln w="12700">
            <a:miter lim="400000"/>
          </a:ln>
        </p:spPr>
      </p:pic>
      <p:sp>
        <p:nvSpPr>
          <p:cNvPr id="191" name="CuadroTexto 7"/>
          <p:cNvSpPr txBox="1"/>
          <p:nvPr/>
        </p:nvSpPr>
        <p:spPr>
          <a:xfrm>
            <a:off x="7284719" y="6014320"/>
            <a:ext cx="2590801"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BANCADA DE FILTRACIÓN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object 3"/>
          <p:cNvSpPr/>
          <p:nvPr/>
        </p:nvSpPr>
        <p:spPr>
          <a:xfrm>
            <a:off x="0" y="0"/>
            <a:ext cx="12192000" cy="533400"/>
          </a:xfrm>
          <a:prstGeom prst="rect">
            <a:avLst/>
          </a:prstGeom>
          <a:blipFill>
            <a:blip r:embed="rId2"/>
            <a:stretch>
              <a:fillRect/>
            </a:stretch>
          </a:blipFill>
          <a:ln w="12700">
            <a:miter lim="400000"/>
          </a:ln>
        </p:spPr>
        <p:txBody>
          <a:bodyPr lIns="45719" rIns="45719"/>
          <a:lstStyle/>
          <a:p>
            <a:pPr/>
          </a:p>
        </p:txBody>
      </p:sp>
      <p:sp>
        <p:nvSpPr>
          <p:cNvPr id="194" name="CuadroTexto 3"/>
          <p:cNvSpPr txBox="1"/>
          <p:nvPr/>
        </p:nvSpPr>
        <p:spPr>
          <a:xfrm>
            <a:off x="45718" y="671512"/>
            <a:ext cx="12100560" cy="92992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000"/>
            </a:pPr>
            <a:r>
              <a:t>La estabilización del vino es un procedimiento enológico para conservar las cualidades del vino y ayudar a retirar las sustancias y partículas que puedan enturbiarlo, y evitar así que esto suceda espontáneamente tanto antes como después del embotellado.</a:t>
            </a:r>
          </a:p>
          <a:p>
            <a:pPr>
              <a:defRPr sz="2000" u="sng"/>
            </a:pPr>
          </a:p>
          <a:p>
            <a:pPr>
              <a:defRPr sz="2000" u="sng"/>
            </a:pPr>
            <a:r>
              <a:t>Estabilización tartárica</a:t>
            </a:r>
          </a:p>
          <a:p>
            <a:pPr/>
          </a:p>
          <a:p>
            <a:pPr algn="just">
              <a:defRPr sz="2000"/>
            </a:pPr>
            <a:r>
              <a:t>Este proceso también se conoce como estabilización tartárica debido a que la actuación de este ácido, que influye en gran medida en el sabor y volumen del vino, da lugar a los tartratos, los causantes de la necesidad de estabilizar el vino.</a:t>
            </a:r>
          </a:p>
          <a:p>
            <a:pPr algn="just">
              <a:defRPr sz="2000"/>
            </a:pPr>
          </a:p>
          <a:p>
            <a:pPr algn="just">
              <a:defRPr sz="2000"/>
            </a:pPr>
            <a:r>
              <a:t>Estas partículas de sales (entre las que destaca el bitartrato de potasio) tienden a concentrarse. Esto unido al proceso de fermentación alcohólico del vino provoca que los tartratos tengan una baja solubilidad. De modo que permanecen en el líquido sin disolverse y causan ese aspecto turbio tan indeseado para la mayoría de los bodegueros.</a:t>
            </a:r>
          </a:p>
          <a:p>
            <a:pPr algn="just">
              <a:defRPr sz="2000"/>
            </a:pPr>
          </a:p>
          <a:p>
            <a:pPr algn="just">
              <a:defRPr sz="2000"/>
            </a:pPr>
            <a:r>
              <a:t>Son precisamente todas estas sustancias que se unen y construyen una especie de cristales de tartratos lo que se conoce como «diamantes del vino». </a:t>
            </a:r>
          </a:p>
          <a:p>
            <a:pPr/>
          </a:p>
          <a:p>
            <a:pPr/>
          </a:p>
          <a:p>
            <a:pPr/>
          </a:p>
          <a:p>
            <a:pPr/>
          </a:p>
          <a:p>
            <a:pPr/>
          </a:p>
          <a:p>
            <a:pPr/>
          </a:p>
          <a:p>
            <a:pPr/>
          </a:p>
          <a:p>
            <a:pPr/>
          </a:p>
          <a:p>
            <a:pPr/>
          </a:p>
          <a:p>
            <a:pPr/>
          </a:p>
          <a:p>
            <a:pPr/>
          </a:p>
          <a:p>
            <a:pPr/>
          </a:p>
          <a:p>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CuadroTexto 2"/>
          <p:cNvSpPr txBox="1"/>
          <p:nvPr/>
        </p:nvSpPr>
        <p:spPr>
          <a:xfrm>
            <a:off x="202881" y="628649"/>
            <a:ext cx="11943399" cy="52169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u="sng"/>
            </a:pPr>
            <a:r>
              <a:t>Tipos de estabilización del vino</a:t>
            </a:r>
          </a:p>
          <a:p>
            <a:pPr algn="just">
              <a:defRPr sz="2000"/>
            </a:pPr>
            <a:r>
              <a:t>Actualmente existen diversas fórmulas para estabilizar un vino y se sigue trabajando de forma continua en el desarrollo de nuevos procedimientos. Sin embargo, hay cuatro técnicas que son las que se emplean con más frecuencia en la mayoría de las bodegas.</a:t>
            </a:r>
          </a:p>
          <a:p>
            <a:pPr algn="just">
              <a:defRPr sz="2000" u="sng"/>
            </a:pPr>
            <a:r>
              <a:t>Diferentes métodos para estabilizar el vino</a:t>
            </a:r>
          </a:p>
          <a:p>
            <a:pPr marL="285750" indent="-285750" algn="just">
              <a:buSzPct val="100000"/>
              <a:buFont typeface="Arial"/>
              <a:buChar char="•"/>
              <a:defRPr sz="2000"/>
            </a:pPr>
            <a:r>
              <a:t> </a:t>
            </a:r>
            <a:r>
              <a:rPr b="1" u="sng"/>
              <a:t>Tratamiento con frío :</a:t>
            </a:r>
            <a:r>
              <a:t> Este procedimiento se basa en la aplicación de frío durante un periodo que puede variar entre los cinco o diez días. Con ello se consigue que las partículas que enturbian el vino se sedimenten en el fondo y puedan ser posteriormente retiradas, con mayor facilidad, por medio de una filtración.</a:t>
            </a:r>
          </a:p>
          <a:p>
            <a:pPr marL="285750" indent="-285750" algn="just">
              <a:buSzPct val="100000"/>
              <a:buFont typeface="Arial"/>
              <a:buChar char="•"/>
              <a:defRPr sz="2000"/>
            </a:pPr>
            <a:r>
              <a:t> </a:t>
            </a:r>
            <a:r>
              <a:rPr b="1" u="sng"/>
              <a:t>Electrodiálisis:</a:t>
            </a:r>
            <a:r>
              <a:t> Esta técnica se basa en la extracción de iones que se encuentran sobresaturados en el vino mediante el empleo de electricidad. Para conseguir estabilizar el ácido tartárico se recurre a membranas especiales, que son permeables a cationes y aniones.</a:t>
            </a:r>
          </a:p>
          <a:p>
            <a:pPr marL="285750" indent="-285750" algn="just">
              <a:buSzPct val="100000"/>
              <a:buFont typeface="Arial"/>
              <a:buChar char="•"/>
              <a:defRPr sz="2000"/>
            </a:pPr>
            <a:r>
              <a:t> </a:t>
            </a:r>
            <a:r>
              <a:rPr b="1" u="sng"/>
              <a:t>Ácido metatartárico: </a:t>
            </a:r>
            <a:r>
              <a:t>El uso del ácido metatartárico es una formulación específica y deshidratada del propio ácido tartárico. Se emplea sobre todo para evitar que se produzca esa concentración de partículas cuando el vino está ya embotellado.</a:t>
            </a:r>
          </a:p>
          <a:p>
            <a:pPr marL="285750" indent="-285750" algn="just">
              <a:buSzPct val="100000"/>
              <a:buFont typeface="Arial"/>
              <a:buChar char="•"/>
              <a:defRPr sz="2000"/>
            </a:pPr>
            <a:r>
              <a:t> </a:t>
            </a:r>
            <a:r>
              <a:rPr b="1" u="sng"/>
              <a:t>Carboximetilcelulosa:</a:t>
            </a:r>
            <a:r>
              <a:t> Esta técnica está recomendada para vinos jóvenes, pero no para aquellos que requieran de una mayor crianza, ya que cabe la posibilidad de que el vino pierda esta estabilidad en periodos más prolongados.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uadroTexto 2"/>
          <p:cNvSpPr txBox="1"/>
          <p:nvPr/>
        </p:nvSpPr>
        <p:spPr>
          <a:xfrm>
            <a:off x="45719" y="600075"/>
            <a:ext cx="11967210" cy="47145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u="sng"/>
            </a:pPr>
            <a:r>
              <a:t>ESTABILIZACIÓN POR FRÍO</a:t>
            </a:r>
          </a:p>
          <a:p>
            <a:pPr/>
          </a:p>
          <a:p>
            <a:pPr algn="just"/>
            <a:r>
              <a:t>Es la eliminación del bitartrato potásico, que se precipita en el fondo del depósito al alcanzar bajas temperaturas cuando el vino está suficientemente limpio.</a:t>
            </a:r>
          </a:p>
          <a:p>
            <a:pPr algn="just"/>
          </a:p>
          <a:p>
            <a:pPr algn="just"/>
            <a:r>
              <a:t>Para ello, enfriamos el vino mediante equipos de frío, placas, o depósitos isotérmicos cerca de su punto de congelación (que depende de su grado alcohólico). De forma aproximada podemos determinar la temperatura de congelación de un vino calculando la mitad del grado alcohólico menos uno y en negativo. Por ejemplo, un vino de 14 ºC congela a -6 ºC. En ese caso, enfriaríamos el vino hasta -4 ºC o -5 ºC en depósitos isotérmicos, capaces de mantener esa temperatura entre 6 y 7 días. Durante este tiempo se crean núcleos gruesos de cristales de bitartrato, que precipitan al fondo del depósito debido a su peso. La parte líquida, es filtrada para eliminar los microcristales que quedan en suspensión, dicha filtración debe realizarse en frío para evitar que los microcristales se vuelvan a disolver. Se utilizan filtros de membranas (denominados también cartuchos) compuestos de acetato de celulosa o polipropileno. Los dos tipos principales de filtros de membranas son: de profundidad y absolutos. Los de profundidad, normalmente de celulosa, tienen poros de distintos micrajes (tamaño de poro) para que las partículas se vayan reteniendo a lo largo de todo su espesor. Los absolutos retienen todas las partículas en su parte exterior, formada por pliegues para aumentar la superficie filtrante y evitar una colmatación.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object 2"/>
          <p:cNvSpPr/>
          <p:nvPr/>
        </p:nvSpPr>
        <p:spPr>
          <a:xfrm>
            <a:off x="0" y="4572"/>
            <a:ext cx="12192000" cy="531113"/>
          </a:xfrm>
          <a:prstGeom prst="rect">
            <a:avLst/>
          </a:prstGeom>
          <a:blipFill>
            <a:blip r:embed="rId2"/>
            <a:stretch>
              <a:fillRect/>
            </a:stretch>
          </a:blipFill>
          <a:ln w="12700">
            <a:miter lim="400000"/>
          </a:ln>
        </p:spPr>
        <p:txBody>
          <a:bodyPr lIns="45719" rIns="45719"/>
          <a:lstStyle/>
          <a:p>
            <a:pPr/>
          </a:p>
        </p:txBody>
      </p:sp>
      <p:sp>
        <p:nvSpPr>
          <p:cNvPr id="201" name="object 3"/>
          <p:cNvSpPr txBox="1"/>
          <p:nvPr>
            <p:ph type="title"/>
          </p:nvPr>
        </p:nvSpPr>
        <p:spPr>
          <a:xfrm>
            <a:off x="0" y="535684"/>
            <a:ext cx="12087225" cy="3090592"/>
          </a:xfrm>
          <a:prstGeom prst="rect">
            <a:avLst/>
          </a:prstGeom>
        </p:spPr>
        <p:txBody>
          <a:bodyPr/>
          <a:lstStyle/>
          <a:p>
            <a:pPr indent="12700">
              <a:spcBef>
                <a:spcPts val="100"/>
              </a:spcBef>
              <a:defRPr spc="-100" sz="2000">
                <a:latin typeface="+mn-lt"/>
                <a:ea typeface="+mn-ea"/>
                <a:cs typeface="+mn-cs"/>
                <a:sym typeface="Calibri"/>
              </a:defRPr>
            </a:pPr>
            <a:r>
              <a:t>Equipos de frío</a:t>
            </a:r>
            <a:br/>
            <a:br/>
            <a:r>
              <a:t>Es la maquinaria usada para el control del agua  a través de intercambiadores (tubulares y de placas), camisas de refrigeración o placas de intercambio. Existe una amplia gama y se usan para enfriar el agua con anticongelante hasta -6º  para el control de temperatura indirecta en vinificación o durante el proceso de precipitación tartárica.</a:t>
            </a:r>
            <a:br/>
            <a:br/>
            <a:br/>
            <a:br/>
            <a:br/>
          </a:p>
        </p:txBody>
      </p:sp>
      <p:pic>
        <p:nvPicPr>
          <p:cNvPr id="202" name="Imagen 3" descr="Imagen 3"/>
          <p:cNvPicPr>
            <a:picLocks noChangeAspect="1"/>
          </p:cNvPicPr>
          <p:nvPr/>
        </p:nvPicPr>
        <p:blipFill>
          <a:blip r:embed="rId3">
            <a:extLst/>
          </a:blip>
          <a:stretch>
            <a:fillRect/>
          </a:stretch>
        </p:blipFill>
        <p:spPr>
          <a:xfrm>
            <a:off x="6568275" y="2980818"/>
            <a:ext cx="3810330" cy="290804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75" name="Título 1"/>
          <p:cNvSpPr txBox="1"/>
          <p:nvPr>
            <p:ph type="title"/>
          </p:nvPr>
        </p:nvSpPr>
        <p:spPr>
          <a:xfrm>
            <a:off x="220655" y="754885"/>
            <a:ext cx="11971346" cy="5374453"/>
          </a:xfrm>
          <a:prstGeom prst="rect">
            <a:avLst/>
          </a:prstGeom>
        </p:spPr>
        <p:txBody>
          <a:bodyPr/>
          <a:lstStyle/>
          <a:p>
            <a:pPr>
              <a:defRPr sz="2000" u="sng">
                <a:latin typeface="+mn-lt"/>
                <a:ea typeface="+mn-ea"/>
                <a:cs typeface="+mn-cs"/>
                <a:sym typeface="Calibri"/>
              </a:defRPr>
            </a:pPr>
            <a:r>
              <a:t>1-Problemas relacionados con la limpidez</a:t>
            </a:r>
            <a:br/>
            <a:br/>
            <a:r>
              <a:rPr sz="1800" u="none"/>
              <a:t>Limpidez                  calidad esencial exigida por el consumidor</a:t>
            </a:r>
            <a:br>
              <a:rPr sz="1800" u="none"/>
            </a:br>
            <a:r>
              <a:rPr sz="1800" u="none"/>
              <a:t>                                muy importante en vinos blancos en botella blanca</a:t>
            </a:r>
            <a:br>
              <a:rPr sz="1800" u="none"/>
            </a:br>
            <a:br>
              <a:rPr sz="1800" u="none"/>
            </a:br>
            <a:r>
              <a:rPr sz="1800" u="none"/>
              <a:t>Partículas en suspensión                    velo                           alteran presentación y </a:t>
            </a:r>
            <a:br>
              <a:rPr sz="1800" u="none"/>
            </a:br>
            <a:r>
              <a:rPr sz="1800" u="none"/>
              <a:t>                                                               dispersas                  degustación</a:t>
            </a:r>
            <a:br>
              <a:rPr sz="1800" u="none"/>
            </a:br>
            <a:br>
              <a:rPr sz="1800" u="none"/>
            </a:br>
            <a:br>
              <a:rPr sz="1800" u="none"/>
            </a:br>
            <a:r>
              <a:rPr sz="1800" u="none"/>
              <a:t>Vino nuevo rico en partículas: borras de levaduras, residuos vegetales</a:t>
            </a:r>
            <a:br>
              <a:rPr sz="1800" u="none"/>
            </a:br>
            <a:br>
              <a:rPr sz="1800" u="none"/>
            </a:br>
            <a:r>
              <a:rPr sz="1800" u="none"/>
              <a:t>                          se eliminan por               sedimentaciones progresivas</a:t>
            </a:r>
            <a:br>
              <a:rPr sz="1800" u="none"/>
            </a:br>
            <a:r>
              <a:rPr sz="1800" u="none"/>
              <a:t>                                                                    decantación, centrifugación, filtración</a:t>
            </a:r>
            <a:br>
              <a:rPr sz="1800" u="none"/>
            </a:br>
            <a:br>
              <a:rPr sz="1800" u="none"/>
            </a:br>
            <a:r>
              <a:rPr sz="1800" u="none"/>
              <a:t>                                     LIMPIDEZ</a:t>
            </a:r>
            <a:br>
              <a:rPr sz="1800" u="none"/>
            </a:br>
          </a:p>
        </p:txBody>
      </p:sp>
      <p:sp>
        <p:nvSpPr>
          <p:cNvPr id="76" name="Marcador de número de diapositiva 4"/>
          <p:cNvSpPr txBox="1"/>
          <p:nvPr>
            <p:ph type="sldNum" sz="quarter" idx="2"/>
          </p:nvPr>
        </p:nvSpPr>
        <p:spPr>
          <a:xfrm>
            <a:off x="11453837" y="6377940"/>
            <a:ext cx="128563"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7" name="Conector recto de flecha 6"/>
          <p:cNvSpPr/>
          <p:nvPr/>
        </p:nvSpPr>
        <p:spPr>
          <a:xfrm flipV="1">
            <a:off x="1185861" y="1485899"/>
            <a:ext cx="614364" cy="116654"/>
          </a:xfrm>
          <a:prstGeom prst="line">
            <a:avLst/>
          </a:prstGeom>
          <a:ln>
            <a:solidFill>
              <a:srgbClr val="000000"/>
            </a:solidFill>
            <a:tailEnd type="triangle"/>
          </a:ln>
        </p:spPr>
        <p:txBody>
          <a:bodyPr lIns="45719" rIns="45719"/>
          <a:lstStyle/>
          <a:p>
            <a:pPr/>
          </a:p>
        </p:txBody>
      </p:sp>
      <p:sp>
        <p:nvSpPr>
          <p:cNvPr id="78" name="Conector recto de flecha 11"/>
          <p:cNvSpPr/>
          <p:nvPr/>
        </p:nvSpPr>
        <p:spPr>
          <a:xfrm>
            <a:off x="1185862" y="1602553"/>
            <a:ext cx="614364" cy="271463"/>
          </a:xfrm>
          <a:prstGeom prst="line">
            <a:avLst/>
          </a:prstGeom>
          <a:ln>
            <a:solidFill>
              <a:srgbClr val="000000"/>
            </a:solidFill>
            <a:tailEnd type="triangle"/>
          </a:ln>
        </p:spPr>
        <p:txBody>
          <a:bodyPr lIns="45719" rIns="45719"/>
          <a:lstStyle/>
          <a:p>
            <a:pPr/>
          </a:p>
        </p:txBody>
      </p:sp>
      <p:sp>
        <p:nvSpPr>
          <p:cNvPr id="79" name="Conector recto de flecha 15"/>
          <p:cNvSpPr/>
          <p:nvPr/>
        </p:nvSpPr>
        <p:spPr>
          <a:xfrm>
            <a:off x="2571750" y="2343150"/>
            <a:ext cx="871538" cy="0"/>
          </a:xfrm>
          <a:prstGeom prst="line">
            <a:avLst/>
          </a:prstGeom>
          <a:ln>
            <a:solidFill>
              <a:srgbClr val="000000"/>
            </a:solidFill>
            <a:tailEnd type="triangle"/>
          </a:ln>
        </p:spPr>
        <p:txBody>
          <a:bodyPr lIns="45719" rIns="45719"/>
          <a:lstStyle/>
          <a:p>
            <a:pPr/>
          </a:p>
        </p:txBody>
      </p:sp>
      <p:sp>
        <p:nvSpPr>
          <p:cNvPr id="80" name="Conector recto de flecha 19"/>
          <p:cNvSpPr/>
          <p:nvPr/>
        </p:nvSpPr>
        <p:spPr>
          <a:xfrm>
            <a:off x="2571749" y="2343150"/>
            <a:ext cx="871540" cy="257175"/>
          </a:xfrm>
          <a:prstGeom prst="line">
            <a:avLst/>
          </a:prstGeom>
          <a:ln>
            <a:solidFill>
              <a:srgbClr val="000000"/>
            </a:solidFill>
            <a:tailEnd type="triangle"/>
          </a:ln>
        </p:spPr>
        <p:txBody>
          <a:bodyPr lIns="45719" rIns="45719"/>
          <a:lstStyle/>
          <a:p>
            <a:pPr/>
          </a:p>
        </p:txBody>
      </p:sp>
      <p:sp>
        <p:nvSpPr>
          <p:cNvPr id="81" name="Cerrar llave 23"/>
          <p:cNvSpPr/>
          <p:nvPr/>
        </p:nvSpPr>
        <p:spPr>
          <a:xfrm>
            <a:off x="4686300" y="2087255"/>
            <a:ext cx="342900" cy="914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302"/>
                  <a:pt x="10800" y="675"/>
                </a:cubicBezTo>
                <a:lnTo>
                  <a:pt x="10800" y="10125"/>
                </a:lnTo>
                <a:cubicBezTo>
                  <a:pt x="10800" y="10498"/>
                  <a:pt x="15635" y="10800"/>
                  <a:pt x="21600" y="10800"/>
                </a:cubicBezTo>
                <a:cubicBezTo>
                  <a:pt x="15635" y="10800"/>
                  <a:pt x="10800" y="11102"/>
                  <a:pt x="10800" y="11475"/>
                </a:cubicBezTo>
                <a:lnTo>
                  <a:pt x="10800" y="20925"/>
                </a:lnTo>
                <a:cubicBezTo>
                  <a:pt x="10800" y="21298"/>
                  <a:pt x="5965" y="21600"/>
                  <a:pt x="0" y="21600"/>
                </a:cubicBezTo>
              </a:path>
            </a:pathLst>
          </a:custGeom>
          <a:ln>
            <a:solidFill>
              <a:srgbClr val="000000"/>
            </a:solidFill>
          </a:ln>
        </p:spPr>
        <p:txBody>
          <a:bodyPr lIns="45719" rIns="45719" anchor="ctr"/>
          <a:lstStyle/>
          <a:p>
            <a:pPr algn="ctr"/>
          </a:p>
        </p:txBody>
      </p:sp>
      <p:sp>
        <p:nvSpPr>
          <p:cNvPr id="82" name="Conector recto de flecha 25"/>
          <p:cNvSpPr/>
          <p:nvPr/>
        </p:nvSpPr>
        <p:spPr>
          <a:xfrm>
            <a:off x="3071813" y="4043362"/>
            <a:ext cx="700088" cy="1"/>
          </a:xfrm>
          <a:prstGeom prst="line">
            <a:avLst/>
          </a:prstGeom>
          <a:ln>
            <a:solidFill>
              <a:srgbClr val="000000"/>
            </a:solidFill>
            <a:tailEnd type="triangle"/>
          </a:ln>
        </p:spPr>
        <p:txBody>
          <a:bodyPr lIns="45719" rIns="45719"/>
          <a:lstStyle/>
          <a:p>
            <a:pPr/>
          </a:p>
        </p:txBody>
      </p:sp>
      <p:sp>
        <p:nvSpPr>
          <p:cNvPr id="83" name="Conector recto de flecha 28"/>
          <p:cNvSpPr/>
          <p:nvPr/>
        </p:nvSpPr>
        <p:spPr>
          <a:xfrm>
            <a:off x="3086099" y="4086225"/>
            <a:ext cx="585790" cy="214314"/>
          </a:xfrm>
          <a:prstGeom prst="line">
            <a:avLst/>
          </a:prstGeom>
          <a:ln>
            <a:solidFill>
              <a:srgbClr val="000000"/>
            </a:solidFill>
            <a:tailEnd type="triangle"/>
          </a:ln>
        </p:spPr>
        <p:txBody>
          <a:bodyPr lIns="45719" rIns="45719"/>
          <a:lstStyle/>
          <a:p>
            <a:pPr/>
          </a:p>
        </p:txBody>
      </p:sp>
      <p:sp>
        <p:nvSpPr>
          <p:cNvPr id="84" name="Flecha: a la derecha 29"/>
          <p:cNvSpPr/>
          <p:nvPr/>
        </p:nvSpPr>
        <p:spPr>
          <a:xfrm>
            <a:off x="696658" y="4554151"/>
            <a:ext cx="978409" cy="484633"/>
          </a:xfrm>
          <a:prstGeom prst="rightArrow">
            <a:avLst>
              <a:gd name="adj1" fmla="val 50000"/>
              <a:gd name="adj2" fmla="val 50000"/>
            </a:avLst>
          </a:prstGeom>
          <a:solidFill>
            <a:schemeClr val="accent1"/>
          </a:solidFill>
          <a:ln w="25400">
            <a:solidFill>
              <a:srgbClr val="3A5E8A"/>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87" name="Título 1"/>
          <p:cNvSpPr txBox="1"/>
          <p:nvPr>
            <p:ph type="title"/>
          </p:nvPr>
        </p:nvSpPr>
        <p:spPr>
          <a:xfrm>
            <a:off x="128587" y="614363"/>
            <a:ext cx="12063414" cy="4001095"/>
          </a:xfrm>
          <a:prstGeom prst="rect">
            <a:avLst/>
          </a:prstGeom>
        </p:spPr>
        <p:txBody>
          <a:bodyPr/>
          <a:lstStyle/>
          <a:p>
            <a:pPr>
              <a:defRPr sz="2000">
                <a:latin typeface="+mn-lt"/>
                <a:ea typeface="+mn-ea"/>
                <a:cs typeface="+mn-cs"/>
                <a:sym typeface="Calibri"/>
              </a:defRPr>
            </a:pPr>
            <a:r>
              <a:t>El vino debe permanecer límpido: en botella y conservación ( a cualquier Tº)</a:t>
            </a:r>
            <a:br/>
            <a:r>
              <a:t>Alteraciones de la limpidez:               actividad microbiana</a:t>
            </a:r>
            <a:br/>
            <a:r>
              <a:t>                                                               precipitaciones tartáricas</a:t>
            </a:r>
            <a:br/>
            <a:r>
              <a:t>                                                               alteraciones de la materia colorante</a:t>
            </a:r>
            <a:br/>
            <a:r>
              <a:t>producen fenómenos coloidales</a:t>
            </a:r>
            <a:br/>
            <a:br/>
            <a:r>
              <a:t>Antiguamente  estabilidad de la limpidez por conservación durante mucho en tonel                espontáneamente se producían los fenómenos coloidales</a:t>
            </a:r>
            <a:br/>
            <a:br/>
            <a:r>
              <a:t>En la actualidad: sólo depósitos de materia colorante en vinos añejados (a partir de los 4-5 años en botella)</a:t>
            </a:r>
            <a:br/>
            <a:r>
              <a:t>Función del enólogo                     obtener limpidez por clarificación adecuada</a:t>
            </a:r>
            <a:br/>
            <a:r>
              <a:t>                                                         lograr estabilidad</a:t>
            </a:r>
            <a:br/>
          </a:p>
        </p:txBody>
      </p:sp>
      <p:sp>
        <p:nvSpPr>
          <p:cNvPr id="88" name="Marcador de número de diapositiva 4"/>
          <p:cNvSpPr txBox="1"/>
          <p:nvPr>
            <p:ph type="sldNum" sz="quarter" idx="2"/>
          </p:nvPr>
        </p:nvSpPr>
        <p:spPr>
          <a:xfrm>
            <a:off x="11453837" y="6377940"/>
            <a:ext cx="128563"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9" name="Conector recto de flecha 6"/>
          <p:cNvSpPr/>
          <p:nvPr/>
        </p:nvSpPr>
        <p:spPr>
          <a:xfrm>
            <a:off x="3171825" y="1071562"/>
            <a:ext cx="542925" cy="1"/>
          </a:xfrm>
          <a:prstGeom prst="line">
            <a:avLst/>
          </a:prstGeom>
          <a:ln>
            <a:solidFill>
              <a:srgbClr val="000000"/>
            </a:solidFill>
            <a:tailEnd type="triangle"/>
          </a:ln>
        </p:spPr>
        <p:txBody>
          <a:bodyPr lIns="45719" rIns="45719"/>
          <a:lstStyle/>
          <a:p>
            <a:pPr/>
          </a:p>
        </p:txBody>
      </p:sp>
      <p:sp>
        <p:nvSpPr>
          <p:cNvPr id="90" name="Conector recto de flecha 8"/>
          <p:cNvSpPr/>
          <p:nvPr/>
        </p:nvSpPr>
        <p:spPr>
          <a:xfrm>
            <a:off x="3171824" y="1071563"/>
            <a:ext cx="542926" cy="342900"/>
          </a:xfrm>
          <a:prstGeom prst="line">
            <a:avLst/>
          </a:prstGeom>
          <a:ln>
            <a:solidFill>
              <a:srgbClr val="000000"/>
            </a:solidFill>
            <a:tailEnd type="triangle"/>
          </a:ln>
        </p:spPr>
        <p:txBody>
          <a:bodyPr lIns="45719" rIns="45719"/>
          <a:lstStyle/>
          <a:p>
            <a:pPr/>
          </a:p>
        </p:txBody>
      </p:sp>
      <p:sp>
        <p:nvSpPr>
          <p:cNvPr id="91" name="Conector recto de flecha 10"/>
          <p:cNvSpPr/>
          <p:nvPr/>
        </p:nvSpPr>
        <p:spPr>
          <a:xfrm>
            <a:off x="3171824" y="1071563"/>
            <a:ext cx="542927" cy="657224"/>
          </a:xfrm>
          <a:prstGeom prst="line">
            <a:avLst/>
          </a:prstGeom>
          <a:ln>
            <a:solidFill>
              <a:srgbClr val="000000"/>
            </a:solidFill>
            <a:tailEnd type="triangle"/>
          </a:ln>
        </p:spPr>
        <p:txBody>
          <a:bodyPr lIns="45719" rIns="45719"/>
          <a:lstStyle/>
          <a:p>
            <a:pPr/>
          </a:p>
        </p:txBody>
      </p:sp>
      <p:sp>
        <p:nvSpPr>
          <p:cNvPr id="92" name="Conector recto de flecha 14"/>
          <p:cNvSpPr/>
          <p:nvPr/>
        </p:nvSpPr>
        <p:spPr>
          <a:xfrm>
            <a:off x="1743075" y="1300162"/>
            <a:ext cx="1" cy="614363"/>
          </a:xfrm>
          <a:prstGeom prst="line">
            <a:avLst/>
          </a:prstGeom>
          <a:ln>
            <a:solidFill>
              <a:srgbClr val="000000"/>
            </a:solidFill>
            <a:tailEnd type="triangle"/>
          </a:ln>
        </p:spPr>
        <p:txBody>
          <a:bodyPr lIns="45719" rIns="45719"/>
          <a:lstStyle/>
          <a:p>
            <a:pPr/>
          </a:p>
        </p:txBody>
      </p:sp>
      <p:sp>
        <p:nvSpPr>
          <p:cNvPr id="93" name="Conector recto de flecha 17"/>
          <p:cNvSpPr/>
          <p:nvPr/>
        </p:nvSpPr>
        <p:spPr>
          <a:xfrm>
            <a:off x="8778240" y="2657475"/>
            <a:ext cx="822961" cy="0"/>
          </a:xfrm>
          <a:prstGeom prst="line">
            <a:avLst/>
          </a:prstGeom>
          <a:ln>
            <a:solidFill>
              <a:srgbClr val="000000"/>
            </a:solidFill>
            <a:tailEnd type="triangle"/>
          </a:ln>
        </p:spPr>
        <p:txBody>
          <a:bodyPr lIns="45719" rIns="45719"/>
          <a:lstStyle/>
          <a:p>
            <a:pPr/>
          </a:p>
        </p:txBody>
      </p:sp>
      <p:sp>
        <p:nvSpPr>
          <p:cNvPr id="94" name="Conector recto de flecha 19"/>
          <p:cNvSpPr/>
          <p:nvPr/>
        </p:nvSpPr>
        <p:spPr>
          <a:xfrm>
            <a:off x="2386013" y="3829050"/>
            <a:ext cx="985838" cy="0"/>
          </a:xfrm>
          <a:prstGeom prst="line">
            <a:avLst/>
          </a:prstGeom>
          <a:ln>
            <a:solidFill>
              <a:srgbClr val="000000"/>
            </a:solidFill>
            <a:tailEnd type="triangle"/>
          </a:ln>
        </p:spPr>
        <p:txBody>
          <a:bodyPr lIns="45719" rIns="45719"/>
          <a:lstStyle/>
          <a:p>
            <a:pPr/>
          </a:p>
        </p:txBody>
      </p:sp>
      <p:sp>
        <p:nvSpPr>
          <p:cNvPr id="95" name="Conector recto de flecha 21"/>
          <p:cNvSpPr/>
          <p:nvPr/>
        </p:nvSpPr>
        <p:spPr>
          <a:xfrm>
            <a:off x="2428874" y="3871912"/>
            <a:ext cx="871539" cy="300038"/>
          </a:xfrm>
          <a:prstGeom prst="line">
            <a:avLst/>
          </a:prstGeom>
          <a:ln>
            <a:solidFill>
              <a:srgbClr val="000000"/>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98" name="Título 1"/>
          <p:cNvSpPr txBox="1"/>
          <p:nvPr>
            <p:ph type="title"/>
          </p:nvPr>
        </p:nvSpPr>
        <p:spPr>
          <a:xfrm>
            <a:off x="0" y="642938"/>
            <a:ext cx="11972925" cy="2708434"/>
          </a:xfrm>
          <a:prstGeom prst="rect">
            <a:avLst/>
          </a:prstGeom>
        </p:spPr>
        <p:txBody>
          <a:bodyPr/>
          <a:lstStyle/>
          <a:p>
            <a:pPr>
              <a:defRPr b="1" sz="2000" u="sng">
                <a:latin typeface="+mn-lt"/>
                <a:ea typeface="+mn-ea"/>
                <a:cs typeface="+mn-cs"/>
                <a:sym typeface="Calibri"/>
              </a:defRPr>
            </a:pPr>
            <a:r>
              <a:t>CONCLUSIONES:</a:t>
            </a:r>
            <a:br/>
            <a:br/>
            <a:r>
              <a:rPr b="0" u="none"/>
              <a:t> </a:t>
            </a:r>
            <a:r>
              <a:rPr b="0"/>
              <a:t>El filtrado</a:t>
            </a:r>
            <a:r>
              <a:rPr b="0" u="none"/>
              <a:t>: solo clarifica pero no estabiliza. No tiene efecto en el tiempo</a:t>
            </a:r>
            <a:br>
              <a:rPr b="0" u="none"/>
            </a:br>
            <a:br>
              <a:rPr b="0" u="none"/>
            </a:br>
            <a:r>
              <a:rPr b="0" u="none"/>
              <a:t> </a:t>
            </a:r>
            <a:r>
              <a:rPr b="0"/>
              <a:t>El encolado</a:t>
            </a:r>
            <a:r>
              <a:rPr b="0" u="none"/>
              <a:t>: clarifica y estabiliza (</a:t>
            </a:r>
            <a:r>
              <a:rPr b="0" sz="1600" u="none"/>
              <a:t>El encolado es la operación consistente en añadir un aditivo al mosto, pero sobre todo al vino, que permita mejorar su limpidez, su filtrabilidad, acrecentar la estabilidad de los diferentes elementos y afinar su degustación.)</a:t>
            </a:r>
            <a:br>
              <a:rPr b="0" sz="1600" u="none"/>
            </a:br>
            <a:br>
              <a:rPr b="0" sz="1600" u="none"/>
            </a:br>
            <a:r>
              <a:rPr b="0" u="none"/>
              <a:t> </a:t>
            </a:r>
            <a:r>
              <a:rPr b="0"/>
              <a:t>Goma arábiga</a:t>
            </a:r>
            <a:r>
              <a:rPr b="0" u="none"/>
              <a:t>: estabiliza pero no clarifica</a:t>
            </a:r>
            <a:br>
              <a:rPr b="0" u="none"/>
            </a:br>
            <a:r>
              <a:rPr b="0" u="none"/>
              <a:t> </a:t>
            </a:r>
          </a:p>
        </p:txBody>
      </p:sp>
      <p:sp>
        <p:nvSpPr>
          <p:cNvPr id="99" name="Marcador de número de diapositiva 4"/>
          <p:cNvSpPr txBox="1"/>
          <p:nvPr>
            <p:ph type="sldNum" sz="quarter" idx="2"/>
          </p:nvPr>
        </p:nvSpPr>
        <p:spPr>
          <a:xfrm>
            <a:off x="11453837" y="6377940"/>
            <a:ext cx="128563"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02" name="Título 1"/>
          <p:cNvSpPr txBox="1"/>
          <p:nvPr>
            <p:ph type="title"/>
          </p:nvPr>
        </p:nvSpPr>
        <p:spPr>
          <a:xfrm>
            <a:off x="0" y="571499"/>
            <a:ext cx="12030075" cy="4616650"/>
          </a:xfrm>
          <a:prstGeom prst="rect">
            <a:avLst/>
          </a:prstGeom>
        </p:spPr>
        <p:txBody>
          <a:bodyPr/>
          <a:lstStyle/>
          <a:p>
            <a:pPr>
              <a:defRPr sz="2000">
                <a:latin typeface="+mn-lt"/>
                <a:ea typeface="+mn-ea"/>
                <a:cs typeface="+mn-cs"/>
                <a:sym typeface="Calibri"/>
              </a:defRPr>
            </a:pPr>
            <a:r>
              <a:t>La goma arábiga es una sustancia autorizada en la industria enológica para la estabilización de coloides, con una dosis máxima de 200 mg/litro, procedente de la exudación natural de la acacia verek, Nigeria o Senegal. La goma arábiga está formada por polisacáridos ricos especialmente en galactosa y arabinosa. </a:t>
            </a:r>
            <a:br/>
            <a:r>
              <a:t>Se trata de una sustancia coloidal hidrófila, con una elevada solubilidad en agua.</a:t>
            </a:r>
            <a:br/>
            <a:r>
              <a:t>La goma arábiga se comporta como un coloide protector que impide la caída de otros coloides del vino.</a:t>
            </a:r>
            <a:br/>
            <a:r>
              <a:t>El efecto de coloide protector de la goma arábiga impide o reduce la precipitación de los coloides del vino, por lo que su utilización se circunscribe a un tratamiento preventivo, y aplicado únicamente cuando el vino se encuentra totalmente limpio y estabilizado. La adición debe ser por lo tanto realizada después de la filtración final del vino, y mejor utilizando una solución estéril de goma arábiga, siendo inyectada en el momento final sobre la tubería de la máquina llenadora de botellas.</a:t>
            </a:r>
            <a:br/>
            <a:br/>
            <a:r>
              <a:t>La goma arábiga se utiliza fundamentalmente para impedir la precipitación de los compuestos fenólicos del vino y especialmente los de la materia colorante coloidal, debiendo ajustarse exactamente las dosis, pues cuando su cantidad es insuficiente, no impide la sedimentación del color y por el contrario, cuando su dosis es excesiva se puede inducir la precipitación.</a:t>
            </a:r>
          </a:p>
        </p:txBody>
      </p:sp>
      <p:sp>
        <p:nvSpPr>
          <p:cNvPr id="103" name="Marcador de número de diapositiva 4"/>
          <p:cNvSpPr txBox="1"/>
          <p:nvPr>
            <p:ph type="sldNum" sz="quarter" idx="2"/>
          </p:nvPr>
        </p:nvSpPr>
        <p:spPr>
          <a:xfrm>
            <a:off x="11453837" y="6377940"/>
            <a:ext cx="128563"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Título 1"/>
          <p:cNvSpPr txBox="1"/>
          <p:nvPr>
            <p:ph type="title"/>
          </p:nvPr>
        </p:nvSpPr>
        <p:spPr>
          <a:xfrm>
            <a:off x="171450" y="800101"/>
            <a:ext cx="11915775" cy="1538884"/>
          </a:xfrm>
          <a:prstGeom prst="rect">
            <a:avLst/>
          </a:prstGeom>
        </p:spPr>
        <p:txBody>
          <a:bodyPr/>
          <a:lstStyle/>
          <a:p>
            <a:pPr algn="just">
              <a:defRPr sz="2000">
                <a:latin typeface="+mn-lt"/>
                <a:ea typeface="+mn-ea"/>
                <a:cs typeface="+mn-cs"/>
                <a:sym typeface="Calibri"/>
              </a:defRPr>
            </a:pPr>
            <a:r>
              <a:t>En los vinos tintos de consumo relativamente rápido, las dosis de goma arábiga pueden ser elevadas y llegar a alcanzar el límite de los 200 mg/litro,  sin embargo en los vinos de larga estancia en botella, las dosis deben ser entonces muy bien determinadas y siempre más reducidas, no debiendo exceder de los 100 mg/litro.</a:t>
            </a:r>
            <a:br/>
            <a:br/>
          </a:p>
        </p:txBody>
      </p:sp>
      <p:sp>
        <p:nvSpPr>
          <p:cNvPr id="106" name="Marcador de número de diapositiva 4"/>
          <p:cNvSpPr txBox="1"/>
          <p:nvPr>
            <p:ph type="sldNum" sz="quarter" idx="2"/>
          </p:nvPr>
        </p:nvSpPr>
        <p:spPr>
          <a:xfrm>
            <a:off x="11453837" y="6377940"/>
            <a:ext cx="128563"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7" name="Imagen 5" descr="Imagen 5"/>
          <p:cNvPicPr>
            <a:picLocks noChangeAspect="1"/>
          </p:cNvPicPr>
          <p:nvPr/>
        </p:nvPicPr>
        <p:blipFill>
          <a:blip r:embed="rId2">
            <a:extLst/>
          </a:blip>
          <a:stretch>
            <a:fillRect/>
          </a:stretch>
        </p:blipFill>
        <p:spPr>
          <a:xfrm>
            <a:off x="1990724" y="4243387"/>
            <a:ext cx="7640956" cy="2477452"/>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Título 1"/>
          <p:cNvSpPr txBox="1"/>
          <p:nvPr>
            <p:ph type="title"/>
          </p:nvPr>
        </p:nvSpPr>
        <p:spPr>
          <a:xfrm>
            <a:off x="0" y="838200"/>
            <a:ext cx="12024360" cy="2246770"/>
          </a:xfrm>
          <a:prstGeom prst="rect">
            <a:avLst/>
          </a:prstGeom>
        </p:spPr>
        <p:txBody>
          <a:bodyPr/>
          <a:lstStyle/>
          <a:p>
            <a:pPr defTabSz="905255">
              <a:defRPr b="1" sz="1979" u="sng">
                <a:latin typeface="+mn-lt"/>
                <a:ea typeface="+mn-ea"/>
                <a:cs typeface="+mn-cs"/>
                <a:sym typeface="Calibri"/>
              </a:defRPr>
            </a:pPr>
            <a:r>
              <a:t>Coloides:</a:t>
            </a:r>
            <a:br/>
            <a:r>
              <a:rPr b="0" sz="1782" u="none"/>
              <a:t>Término que designa las sustancias microscópicamente pequeñas y finamente distribuidas en forma sólida, líquida o gaseosa, cada una de las cuales está incrustada en otras sustancias. </a:t>
            </a:r>
            <a:br>
              <a:rPr b="0" sz="1782" u="none"/>
            </a:br>
            <a:r>
              <a:rPr b="0" sz="1782" u="none"/>
              <a:t>Los coloides con diferentes cargas eléctricas se atraen entre sí. </a:t>
            </a:r>
            <a:br>
              <a:rPr b="0" sz="1782" u="none"/>
            </a:br>
            <a:r>
              <a:rPr b="0" sz="1782" u="none"/>
              <a:t>Esto se aprovecha en la clarificación de un vino para aglutinar y eliminar sustancias no deseadas. Algunas moléculas se polimerizan, es decir, se aglutinan en partículas más grandes, durante el envejecimiento en botella. </a:t>
            </a:r>
            <a:br>
              <a:rPr b="0" sz="1782" u="none"/>
            </a:br>
            <a:r>
              <a:rPr b="0" sz="1782" u="none"/>
              <a:t>Se trata principalmente de fenoles(pigmentos o colorantes, taninos y pectinas, etc.). </a:t>
            </a:r>
            <a:br>
              <a:rPr b="0" sz="1782" u="none"/>
            </a:br>
            <a:r>
              <a:rPr b="0" sz="1782" u="none"/>
              <a:t>Los coloides contribuyen a la viscosidad (viscosidad) del vino. </a:t>
            </a:r>
          </a:p>
        </p:txBody>
      </p:sp>
      <p:sp>
        <p:nvSpPr>
          <p:cNvPr id="110" name="Marcador de número de diapositiva 4"/>
          <p:cNvSpPr txBox="1"/>
          <p:nvPr>
            <p:ph type="sldNum" sz="quarter" idx="2"/>
          </p:nvPr>
        </p:nvSpPr>
        <p:spPr>
          <a:xfrm>
            <a:off x="11453837" y="6377940"/>
            <a:ext cx="128563"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Marcador de pie de página 3"/>
          <p:cNvSpPr txBox="1"/>
          <p:nvPr/>
        </p:nvSpPr>
        <p:spPr>
          <a:xfrm>
            <a:off x="4145279" y="6377940"/>
            <a:ext cx="3901442" cy="2416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888888"/>
                </a:solidFill>
              </a:defRPr>
            </a:lvl1pPr>
          </a:lstStyle>
          <a:p>
            <a:pPr/>
            <a:r>
              <a:t>WINEXPERTS DE ARGENTINA</a:t>
            </a:r>
          </a:p>
        </p:txBody>
      </p:sp>
      <p:sp>
        <p:nvSpPr>
          <p:cNvPr id="113" name="Título 1"/>
          <p:cNvSpPr txBox="1"/>
          <p:nvPr>
            <p:ph type="title"/>
          </p:nvPr>
        </p:nvSpPr>
        <p:spPr>
          <a:xfrm>
            <a:off x="137159" y="563881"/>
            <a:ext cx="12054842" cy="4308872"/>
          </a:xfrm>
          <a:prstGeom prst="rect">
            <a:avLst/>
          </a:prstGeom>
        </p:spPr>
        <p:txBody>
          <a:bodyPr/>
          <a:lstStyle/>
          <a:p>
            <a:pPr>
              <a:defRPr sz="2000">
                <a:latin typeface="+mn-lt"/>
                <a:ea typeface="+mn-ea"/>
                <a:cs typeface="+mn-cs"/>
                <a:sym typeface="Calibri"/>
              </a:defRPr>
            </a:pPr>
            <a:r>
              <a:t>El mecanismo de enturbiamiento y los tratamientos para evitarlos se fundamentan en: </a:t>
            </a:r>
            <a:br/>
            <a:r>
              <a:t> 	Aumento del tamaño del coloide </a:t>
            </a:r>
            <a:br/>
            <a:r>
              <a:t>	floculación</a:t>
            </a:r>
            <a:br/>
            <a:r>
              <a:t>	Sedimentación</a:t>
            </a:r>
            <a:br/>
            <a:br/>
            <a:r>
              <a:t>Dentro de la enología, los fenómenos coloidales están implicados en:</a:t>
            </a:r>
            <a:br/>
            <a:r>
              <a:t>	Clarificación y obtención de la limpidez</a:t>
            </a:r>
            <a:br/>
            <a:r>
              <a:t>	Precipitaciones metálicas (casses)</a:t>
            </a:r>
            <a:br/>
            <a:r>
              <a:t>	Enturbiamientos proteicos de vinos blancos</a:t>
            </a:r>
            <a:br/>
            <a:r>
              <a:t>	Precipitaciones de materia colorante  en tintos</a:t>
            </a:r>
            <a:br/>
            <a:r>
              <a:t>	Encolado de los vinos</a:t>
            </a:r>
            <a:br/>
            <a:r>
              <a:t>	Efecto de los coloides protectores en la clarificación</a:t>
            </a:r>
            <a:br/>
            <a:r>
              <a:t>	Precipitaciones tartáricas</a:t>
            </a:r>
            <a:br/>
          </a:p>
        </p:txBody>
      </p:sp>
      <p:sp>
        <p:nvSpPr>
          <p:cNvPr id="114" name="Marcador de número de diapositiva 4"/>
          <p:cNvSpPr txBox="1"/>
          <p:nvPr>
            <p:ph type="sldNum" sz="quarter" idx="2"/>
          </p:nvPr>
        </p:nvSpPr>
        <p:spPr>
          <a:xfrm>
            <a:off x="11453837" y="6377940"/>
            <a:ext cx="128563" cy="24164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