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Override PartName="/ppt/media/image3.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58" name="Shape 58"/>
          <p:cNvSpPr/>
          <p:nvPr>
            <p:ph type="sldImg"/>
          </p:nvPr>
        </p:nvSpPr>
        <p:spPr>
          <a:xfrm>
            <a:off x="1143000" y="685800"/>
            <a:ext cx="4572000" cy="3429000"/>
          </a:xfrm>
          <a:prstGeom prst="rect">
            <a:avLst/>
          </a:prstGeom>
        </p:spPr>
        <p:txBody>
          <a:bodyPr/>
          <a:lstStyle/>
          <a:p>
            <a:pPr/>
          </a:p>
        </p:txBody>
      </p:sp>
      <p:sp>
        <p:nvSpPr>
          <p:cNvPr id="59" name="Shape 5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2" name="Texto del título"/>
          <p:cNvSpPr txBox="1"/>
          <p:nvPr>
            <p:ph type="title"/>
          </p:nvPr>
        </p:nvSpPr>
        <p:spPr>
          <a:xfrm>
            <a:off x="1305318" y="2167913"/>
            <a:ext cx="9581362" cy="2223771"/>
          </a:xfrm>
          <a:prstGeom prst="rect">
            <a:avLst/>
          </a:prstGeom>
        </p:spPr>
        <p:txBody>
          <a:bodyPr/>
          <a:lstStyle>
            <a:lvl1pPr>
              <a:defRPr sz="4800">
                <a:solidFill>
                  <a:srgbClr val="FFFFFF"/>
                </a:solidFill>
                <a:latin typeface="Arial"/>
                <a:ea typeface="Arial"/>
                <a:cs typeface="Arial"/>
                <a:sym typeface="Arial"/>
              </a:defRPr>
            </a:lvl1pPr>
          </a:lstStyle>
          <a:p>
            <a:pPr/>
            <a:r>
              <a:t>Texto del título</a:t>
            </a:r>
          </a:p>
        </p:txBody>
      </p:sp>
      <p:sp>
        <p:nvSpPr>
          <p:cNvPr id="13" name="Nivel de texto 1…"/>
          <p:cNvSpPr txBox="1"/>
          <p:nvPr>
            <p:ph type="body" sz="quarter" idx="1"/>
          </p:nvPr>
        </p:nvSpPr>
        <p:spPr>
          <a:xfrm>
            <a:off x="1828800" y="3840479"/>
            <a:ext cx="8534400" cy="1714501"/>
          </a:xfrm>
          <a:prstGeom prst="rect">
            <a:avLst/>
          </a:prstGeom>
        </p:spPr>
        <p:txBody>
          <a:bodyPr>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14"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1" name="Texto del título"/>
          <p:cNvSpPr txBox="1"/>
          <p:nvPr>
            <p:ph type="title"/>
          </p:nvPr>
        </p:nvSpPr>
        <p:spPr>
          <a:prstGeom prst="rect">
            <a:avLst/>
          </a:prstGeom>
        </p:spPr>
        <p:txBody>
          <a:bodyPr/>
          <a:lstStyle/>
          <a:p>
            <a:pPr/>
            <a:r>
              <a:t>Texto del título</a:t>
            </a:r>
          </a:p>
        </p:txBody>
      </p:sp>
      <p:sp>
        <p:nvSpPr>
          <p:cNvPr id="22" name="Nivel de texto 1…"/>
          <p:cNvSpPr txBox="1"/>
          <p:nvPr>
            <p:ph type="body" sz="half" idx="1"/>
          </p:nvPr>
        </p:nvSpPr>
        <p:spPr>
          <a:xfrm>
            <a:off x="798320" y="1498313"/>
            <a:ext cx="10595359" cy="1838962"/>
          </a:xfrm>
          <a:prstGeom prst="rect">
            <a:avLst/>
          </a:prstGeom>
        </p:spPr>
        <p:txBody>
          <a:bodyPr>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2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0" name="bg object 17"/>
          <p:cNvSpPr/>
          <p:nvPr/>
        </p:nvSpPr>
        <p:spPr>
          <a:xfrm flipH="1">
            <a:off x="6095987" y="1691636"/>
            <a:ext cx="1049" cy="4709150"/>
          </a:xfrm>
          <a:prstGeom prst="line">
            <a:avLst/>
          </a:prstGeom>
          <a:ln w="19049">
            <a:solidFill>
              <a:srgbClr val="464646"/>
            </a:solidFill>
          </a:ln>
        </p:spPr>
        <p:txBody>
          <a:bodyPr lIns="45719" rIns="45719"/>
          <a:lstStyle/>
          <a:p>
            <a:pPr/>
          </a:p>
        </p:txBody>
      </p:sp>
      <p:sp>
        <p:nvSpPr>
          <p:cNvPr id="31" name="bg object 18"/>
          <p:cNvSpPr/>
          <p:nvPr/>
        </p:nvSpPr>
        <p:spPr>
          <a:xfrm>
            <a:off x="5419864" y="2256780"/>
            <a:ext cx="1279198" cy="639589"/>
          </a:xfrm>
          <a:prstGeom prst="rect">
            <a:avLst/>
          </a:prstGeom>
          <a:blipFill>
            <a:blip r:embed="rId2"/>
            <a:stretch>
              <a:fillRect/>
            </a:stretch>
          </a:blipFill>
          <a:ln w="12700">
            <a:miter lim="400000"/>
          </a:ln>
        </p:spPr>
        <p:txBody>
          <a:bodyPr lIns="45719" rIns="45719"/>
          <a:lstStyle/>
          <a:p>
            <a:pPr/>
          </a:p>
        </p:txBody>
      </p:sp>
      <p:sp>
        <p:nvSpPr>
          <p:cNvPr id="32" name="bg object 19"/>
          <p:cNvSpPr/>
          <p:nvPr/>
        </p:nvSpPr>
        <p:spPr>
          <a:xfrm>
            <a:off x="5419864" y="4325565"/>
            <a:ext cx="1279198" cy="639599"/>
          </a:xfrm>
          <a:prstGeom prst="rect">
            <a:avLst/>
          </a:prstGeom>
          <a:blipFill>
            <a:blip r:embed="rId3"/>
            <a:stretch>
              <a:fillRect/>
            </a:stretch>
          </a:blipFill>
          <a:ln w="12700">
            <a:miter lim="400000"/>
          </a:ln>
        </p:spPr>
        <p:txBody>
          <a:bodyPr lIns="45719" rIns="45719"/>
          <a:lstStyle/>
          <a:p>
            <a:pPr/>
          </a:p>
        </p:txBody>
      </p:sp>
      <p:sp>
        <p:nvSpPr>
          <p:cNvPr id="33" name="bg object 20"/>
          <p:cNvSpPr/>
          <p:nvPr/>
        </p:nvSpPr>
        <p:spPr>
          <a:xfrm>
            <a:off x="5419864" y="5174863"/>
            <a:ext cx="1279198" cy="639600"/>
          </a:xfrm>
          <a:prstGeom prst="rect">
            <a:avLst/>
          </a:prstGeom>
          <a:blipFill>
            <a:blip r:embed="rId4"/>
            <a:stretch>
              <a:fillRect/>
            </a:stretch>
          </a:blipFill>
          <a:ln w="12700">
            <a:miter lim="400000"/>
          </a:ln>
        </p:spPr>
        <p:txBody>
          <a:bodyPr lIns="45719" rIns="45719"/>
          <a:lstStyle/>
          <a:p>
            <a:pPr/>
          </a:p>
        </p:txBody>
      </p:sp>
      <p:sp>
        <p:nvSpPr>
          <p:cNvPr id="34" name="bg object 21"/>
          <p:cNvSpPr/>
          <p:nvPr/>
        </p:nvSpPr>
        <p:spPr>
          <a:xfrm>
            <a:off x="5419864" y="3476268"/>
            <a:ext cx="1279198" cy="639599"/>
          </a:xfrm>
          <a:prstGeom prst="rect">
            <a:avLst/>
          </a:prstGeom>
          <a:blipFill>
            <a:blip r:embed="rId5"/>
            <a:stretch>
              <a:fillRect/>
            </a:stretch>
          </a:blipFill>
          <a:ln w="12700">
            <a:miter lim="400000"/>
          </a:ln>
        </p:spPr>
        <p:txBody>
          <a:bodyPr lIns="45719" rIns="45719"/>
          <a:lstStyle/>
          <a:p>
            <a:pPr/>
          </a:p>
        </p:txBody>
      </p:sp>
      <p:sp>
        <p:nvSpPr>
          <p:cNvPr id="35" name="Texto del título"/>
          <p:cNvSpPr txBox="1"/>
          <p:nvPr>
            <p:ph type="title"/>
          </p:nvPr>
        </p:nvSpPr>
        <p:spPr>
          <a:prstGeom prst="rect">
            <a:avLst/>
          </a:prstGeom>
        </p:spPr>
        <p:txBody>
          <a:bodyPr/>
          <a:lstStyle/>
          <a:p>
            <a:pPr/>
            <a:r>
              <a:t>Texto del título</a:t>
            </a:r>
          </a:p>
        </p:txBody>
      </p:sp>
      <p:sp>
        <p:nvSpPr>
          <p:cNvPr id="36" name="Nivel de texto 1…"/>
          <p:cNvSpPr txBox="1"/>
          <p:nvPr>
            <p:ph type="body" sz="half" idx="1"/>
          </p:nvPr>
        </p:nvSpPr>
        <p:spPr>
          <a:xfrm>
            <a:off x="609600" y="1577339"/>
            <a:ext cx="5303521" cy="4526281"/>
          </a:xfrm>
          <a:prstGeom prst="rect">
            <a:avLst/>
          </a:prstGeom>
        </p:spPr>
        <p:txBody>
          <a:bodyPr>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37"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44" name="Texto del título"/>
          <p:cNvSpPr txBox="1"/>
          <p:nvPr>
            <p:ph type="title"/>
          </p:nvPr>
        </p:nvSpPr>
        <p:spPr>
          <a:prstGeom prst="rect">
            <a:avLst/>
          </a:prstGeom>
        </p:spPr>
        <p:txBody>
          <a:bodyPr/>
          <a:lstStyle/>
          <a:p>
            <a:pPr/>
            <a:r>
              <a:t>Texto del título</a:t>
            </a:r>
          </a:p>
        </p:txBody>
      </p:sp>
      <p:sp>
        <p:nvSpPr>
          <p:cNvPr id="45"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52"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g object 16"/>
          <p:cNvSpPr/>
          <p:nvPr/>
        </p:nvSpPr>
        <p:spPr>
          <a:xfrm>
            <a:off x="-1" y="0"/>
            <a:ext cx="12191977" cy="365759"/>
          </a:xfrm>
          <a:prstGeom prst="rect">
            <a:avLst/>
          </a:prstGeom>
          <a:solidFill>
            <a:srgbClr val="2DA1BF"/>
          </a:solidFill>
          <a:ln w="12700">
            <a:miter lim="400000"/>
          </a:ln>
        </p:spPr>
        <p:txBody>
          <a:bodyPr lIns="45719" rIns="45719"/>
          <a:lstStyle/>
          <a:p>
            <a:pPr/>
          </a:p>
        </p:txBody>
      </p:sp>
      <p:sp>
        <p:nvSpPr>
          <p:cNvPr id="3" name="Texto del título"/>
          <p:cNvSpPr txBox="1"/>
          <p:nvPr>
            <p:ph type="title"/>
          </p:nvPr>
        </p:nvSpPr>
        <p:spPr>
          <a:xfrm>
            <a:off x="1216016" y="1268905"/>
            <a:ext cx="9759965" cy="1021715"/>
          </a:xfrm>
          <a:prstGeom prst="rect">
            <a:avLst/>
          </a:prstGeom>
          <a:ln w="12700">
            <a:miter lim="400000"/>
          </a:ln>
          <a:extLst>
            <a:ext uri="{C572A759-6A51-4108-AA02-DFA0A04FC94B}">
              <ma14:wrappingTextBoxFlag xmlns:ma14="http://schemas.microsoft.com/office/mac/drawingml/2011/main" val="1"/>
            </a:ext>
          </a:extLst>
        </p:spPr>
        <p:txBody>
          <a:bodyPr lIns="0" tIns="0" rIns="0" bIns="0">
            <a:normAutofit fontScale="100000" lnSpcReduction="0"/>
          </a:bodyPr>
          <a:lstStyle/>
          <a:p>
            <a:pPr/>
            <a:r>
              <a:t>Texto del título</a:t>
            </a:r>
          </a:p>
        </p:txBody>
      </p:sp>
      <p:sp>
        <p:nvSpPr>
          <p:cNvPr id="4" name="Número de diapositiva"/>
          <p:cNvSpPr txBox="1"/>
          <p:nvPr>
            <p:ph type="sldNum" sz="quarter" idx="2"/>
          </p:nvPr>
        </p:nvSpPr>
        <p:spPr>
          <a:xfrm>
            <a:off x="11337974" y="6377940"/>
            <a:ext cx="244426" cy="241648"/>
          </a:xfrm>
          <a:prstGeom prst="rect">
            <a:avLst/>
          </a:prstGeom>
          <a:ln w="12700">
            <a:miter lim="400000"/>
          </a:ln>
        </p:spPr>
        <p:txBody>
          <a:bodyPr wrap="none" lIns="0" tIns="0" rIns="0" bIns="0">
            <a:spAutoFit/>
          </a:bodyPr>
          <a:lstStyle>
            <a:lvl1pPr algn="r">
              <a:defRPr>
                <a:solidFill>
                  <a:srgbClr val="888888"/>
                </a:solidFill>
              </a:defRPr>
            </a:lvl1pPr>
          </a:lstStyle>
          <a:p>
            <a:pPr/>
            <a:fld id="{86CB4B4D-7CA3-9044-876B-883B54F8677D}" type="slidenum"/>
          </a:p>
        </p:txBody>
      </p:sp>
      <p:sp>
        <p:nvSpPr>
          <p:cNvPr id="5" name="Nivel de texto 1…"/>
          <p:cNvSpPr txBox="1"/>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Nivel de texto 1</a:t>
            </a:r>
          </a:p>
          <a:p>
            <a:pPr lvl="1"/>
            <a:r>
              <a:t>Nivel de texto 2</a:t>
            </a:r>
          </a:p>
          <a:p>
            <a:pPr lvl="2"/>
            <a:r>
              <a:t>Nivel de texto 3</a:t>
            </a:r>
          </a:p>
          <a:p>
            <a:pPr lvl="3"/>
            <a:r>
              <a:t>Nivel de texto 4</a:t>
            </a:r>
          </a:p>
          <a:p>
            <a:pPr lvl="4"/>
            <a:r>
              <a:t>Nivel de texto 5</a:t>
            </a:r>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1pPr>
      <a:lvl2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2pPr>
      <a:lvl3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3pPr>
      <a:lvl4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4pPr>
      <a:lvl5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5pPr>
      <a:lvl6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6pPr>
      <a:lvl7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7pPr>
      <a:lvl8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8pPr>
      <a:lvl9pPr marL="0" marR="0" indent="0" algn="l" defTabSz="914400" rtl="0" latinLnBrk="0">
        <a:lnSpc>
          <a:spcPct val="100000"/>
        </a:lnSpc>
        <a:spcBef>
          <a:spcPts val="0"/>
        </a:spcBef>
        <a:spcAft>
          <a:spcPts val="0"/>
        </a:spcAft>
        <a:buClrTx/>
        <a:buSzTx/>
        <a:buFontTx/>
        <a:buNone/>
        <a:tabLst/>
        <a:defRPr b="0" baseline="0" cap="none" i="0" spc="0" strike="noStrike" sz="2100" u="none">
          <a:solidFill>
            <a:srgbClr val="000000"/>
          </a:solidFill>
          <a:uFillTx/>
          <a:latin typeface="Carlito"/>
          <a:ea typeface="Carlito"/>
          <a:cs typeface="Carlito"/>
          <a:sym typeface="Carlito"/>
        </a:defRPr>
      </a:lvl9pPr>
    </p:titleStyle>
    <p:bodyStyle>
      <a:lvl1pPr marL="0" marR="0" indent="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1pPr>
      <a:lvl2pPr marL="0" marR="0" indent="4572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2pPr>
      <a:lvl3pPr marL="0" marR="0" indent="9144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3pPr>
      <a:lvl4pPr marL="0" marR="0" indent="13716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4pPr>
      <a:lvl5pPr marL="0" marR="0" indent="18288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5pPr>
      <a:lvl6pPr marL="0" marR="0" indent="22860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6pPr>
      <a:lvl7pPr marL="0" marR="0" indent="27432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7pPr>
      <a:lvl8pPr marL="0" marR="0" indent="32004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8pPr>
      <a:lvl9pPr marL="0" marR="0" indent="3657600" algn="l" defTabSz="914400" rtl="0" latinLnBrk="0">
        <a:lnSpc>
          <a:spcPct val="100000"/>
        </a:lnSpc>
        <a:spcBef>
          <a:spcPts val="0"/>
        </a:spcBef>
        <a:spcAft>
          <a:spcPts val="0"/>
        </a:spcAft>
        <a:buClrTx/>
        <a:buSzTx/>
        <a:buFontTx/>
        <a:buNone/>
        <a:tabLst/>
        <a:defRPr b="0" baseline="0" cap="none" i="0" spc="0" strike="noStrike" sz="2400" u="none">
          <a:solidFill>
            <a:srgbClr val="545454"/>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5.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Marcador de pie de página 9"/>
          <p:cNvSpPr txBox="1"/>
          <p:nvPr/>
        </p:nvSpPr>
        <p:spPr>
          <a:xfrm>
            <a:off x="4145279" y="6377940"/>
            <a:ext cx="3901442" cy="241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a:solidFill>
                  <a:srgbClr val="888888"/>
                </a:solidFill>
              </a:defRPr>
            </a:lvl1pPr>
          </a:lstStyle>
          <a:p>
            <a:pPr/>
            <a:r>
              <a:t>WINEXPERTS DE ARGENTINA</a:t>
            </a:r>
          </a:p>
        </p:txBody>
      </p:sp>
      <p:sp>
        <p:nvSpPr>
          <p:cNvPr id="62" name="object 2"/>
          <p:cNvSpPr/>
          <p:nvPr/>
        </p:nvSpPr>
        <p:spPr>
          <a:xfrm>
            <a:off x="914397" y="3398516"/>
            <a:ext cx="10464780" cy="1579"/>
          </a:xfrm>
          <a:prstGeom prst="line">
            <a:avLst/>
          </a:prstGeom>
          <a:ln w="19049">
            <a:solidFill>
              <a:srgbClr val="464646"/>
            </a:solidFill>
          </a:ln>
        </p:spPr>
        <p:txBody>
          <a:bodyPr lIns="45719" rIns="45719"/>
          <a:lstStyle/>
          <a:p>
            <a:pPr/>
          </a:p>
        </p:txBody>
      </p:sp>
      <p:sp>
        <p:nvSpPr>
          <p:cNvPr id="63" name="object 3"/>
          <p:cNvSpPr txBox="1"/>
          <p:nvPr/>
        </p:nvSpPr>
        <p:spPr>
          <a:xfrm>
            <a:off x="10233035" y="70992"/>
            <a:ext cx="124461" cy="197384"/>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defRPr b="1" sz="1400">
                <a:solidFill>
                  <a:srgbClr val="FFFFFF"/>
                </a:solidFill>
                <a:latin typeface="Arial"/>
                <a:ea typeface="Arial"/>
                <a:cs typeface="Arial"/>
                <a:sym typeface="Arial"/>
              </a:defRPr>
            </a:lvl1pPr>
          </a:lstStyle>
          <a:p>
            <a:pPr/>
            <a:r>
              <a:t>1</a:t>
            </a:r>
          </a:p>
        </p:txBody>
      </p:sp>
      <p:sp>
        <p:nvSpPr>
          <p:cNvPr id="64" name="object 4"/>
          <p:cNvSpPr/>
          <p:nvPr/>
        </p:nvSpPr>
        <p:spPr>
          <a:xfrm>
            <a:off x="4323805" y="4741817"/>
            <a:ext cx="1201784" cy="1092379"/>
          </a:xfrm>
          <a:prstGeom prst="rect">
            <a:avLst/>
          </a:prstGeom>
          <a:blipFill>
            <a:blip r:embed="rId2"/>
            <a:stretch>
              <a:fillRect/>
            </a:stretch>
          </a:blipFill>
          <a:ln w="12700">
            <a:miter lim="400000"/>
          </a:ln>
        </p:spPr>
        <p:txBody>
          <a:bodyPr lIns="45719" rIns="45719"/>
          <a:lstStyle/>
          <a:p>
            <a:pPr/>
          </a:p>
        </p:txBody>
      </p:sp>
      <p:sp>
        <p:nvSpPr>
          <p:cNvPr id="65" name="object 5"/>
          <p:cNvSpPr/>
          <p:nvPr/>
        </p:nvSpPr>
        <p:spPr>
          <a:xfrm>
            <a:off x="7192575" y="4913557"/>
            <a:ext cx="1187873" cy="819881"/>
          </a:xfrm>
          <a:prstGeom prst="rect">
            <a:avLst/>
          </a:prstGeom>
          <a:blipFill>
            <a:blip r:embed="rId3"/>
            <a:stretch>
              <a:fillRect/>
            </a:stretch>
          </a:blipFill>
          <a:ln w="12700">
            <a:miter lim="400000"/>
          </a:ln>
        </p:spPr>
        <p:txBody>
          <a:bodyPr lIns="45719" rIns="45719"/>
          <a:lstStyle/>
          <a:p>
            <a:pPr/>
          </a:p>
        </p:txBody>
      </p:sp>
      <p:sp>
        <p:nvSpPr>
          <p:cNvPr id="66" name="object 6"/>
          <p:cNvSpPr txBox="1"/>
          <p:nvPr/>
        </p:nvSpPr>
        <p:spPr>
          <a:xfrm>
            <a:off x="3225678" y="1591688"/>
            <a:ext cx="5252118" cy="527735"/>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713740" marR="5080" indent="-701675">
              <a:lnSpc>
                <a:spcPct val="100699"/>
              </a:lnSpc>
              <a:defRPr b="1" spc="-5">
                <a:latin typeface="Arial"/>
                <a:ea typeface="Arial"/>
                <a:cs typeface="Arial"/>
                <a:sym typeface="Arial"/>
              </a:defRPr>
            </a:pPr>
            <a:r>
              <a:t>CURSO: </a:t>
            </a:r>
          </a:p>
          <a:p>
            <a:pPr marL="713740" marR="5080" indent="-701675">
              <a:lnSpc>
                <a:spcPct val="100699"/>
              </a:lnSpc>
              <a:defRPr b="1" spc="-5">
                <a:latin typeface="Arial"/>
                <a:ea typeface="Arial"/>
                <a:cs typeface="Arial"/>
                <a:sym typeface="Arial"/>
              </a:defRPr>
            </a:pPr>
            <a:r>
              <a:t>PROFESOR: Lic. Ana Puelles</a:t>
            </a:r>
          </a:p>
        </p:txBody>
      </p:sp>
      <p:sp>
        <p:nvSpPr>
          <p:cNvPr id="67" name="object 7"/>
          <p:cNvSpPr txBox="1"/>
          <p:nvPr/>
        </p:nvSpPr>
        <p:spPr>
          <a:xfrm>
            <a:off x="5424916" y="2916084"/>
            <a:ext cx="4544696" cy="259223"/>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indent="12700">
              <a:spcBef>
                <a:spcPts val="100"/>
              </a:spcBef>
              <a:defRPr b="1" spc="-20">
                <a:latin typeface="Arial"/>
                <a:ea typeface="Arial"/>
                <a:cs typeface="Arial"/>
                <a:sym typeface="Arial"/>
              </a:defRPr>
            </a:lvl1pPr>
          </a:lstStyle>
          <a:p>
            <a:pPr/>
            <a:r>
              <a:t> </a:t>
            </a:r>
          </a:p>
        </p:txBody>
      </p:sp>
      <p:sp>
        <p:nvSpPr>
          <p:cNvPr id="68" name="object 8"/>
          <p:cNvSpPr/>
          <p:nvPr/>
        </p:nvSpPr>
        <p:spPr>
          <a:xfrm>
            <a:off x="1249209" y="5277394"/>
            <a:ext cx="1976468" cy="456045"/>
          </a:xfrm>
          <a:prstGeom prst="rect">
            <a:avLst/>
          </a:prstGeom>
          <a:blipFill>
            <a:blip r:embed="rId4"/>
            <a:stretch>
              <a:fillRect/>
            </a:stretch>
          </a:blipFill>
          <a:ln w="12700">
            <a:miter lim="400000"/>
          </a:ln>
        </p:spPr>
        <p:txBody>
          <a:bodyPr lIns="45719" rIns="45719"/>
          <a:lstStyle/>
          <a:p>
            <a:pPr/>
          </a:p>
        </p:txBody>
      </p:sp>
      <p:sp>
        <p:nvSpPr>
          <p:cNvPr id="69" name="object 9"/>
          <p:cNvSpPr/>
          <p:nvPr/>
        </p:nvSpPr>
        <p:spPr>
          <a:xfrm>
            <a:off x="9548948" y="5277394"/>
            <a:ext cx="1830250" cy="556802"/>
          </a:xfrm>
          <a:prstGeom prst="rect">
            <a:avLst/>
          </a:prstGeom>
          <a:blipFill>
            <a:blip r:embed="rId5"/>
            <a:stretch>
              <a:fillRect/>
            </a:stretch>
          </a:blipFill>
          <a:ln w="12700">
            <a:miter lim="400000"/>
          </a:ln>
        </p:spPr>
        <p:txBody>
          <a:bodyPr lIns="45719" rIns="45719"/>
          <a:lstStyle/>
          <a:p>
            <a:pPr/>
          </a:p>
        </p:txBody>
      </p:sp>
      <p:sp>
        <p:nvSpPr>
          <p:cNvPr id="70" name="Marcador de número de diapositiva 10"/>
          <p:cNvSpPr txBox="1"/>
          <p:nvPr>
            <p:ph type="sldNum" sz="quarter" idx="2"/>
          </p:nvPr>
        </p:nvSpPr>
        <p:spPr>
          <a:xfrm>
            <a:off x="11453837" y="6377940"/>
            <a:ext cx="128563" cy="241648"/>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1" name="CuadroTexto 15"/>
          <p:cNvSpPr txBox="1"/>
          <p:nvPr/>
        </p:nvSpPr>
        <p:spPr>
          <a:xfrm>
            <a:off x="4641357" y="2917949"/>
            <a:ext cx="3051811" cy="3401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sz="2000"/>
            </a:lvl1pPr>
          </a:lstStyle>
          <a:p>
            <a:pPr/>
            <a:r>
              <a:t>Cabernet Sauvignon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3" name="Marcador de pie de página 3"/>
          <p:cNvSpPr txBox="1"/>
          <p:nvPr/>
        </p:nvSpPr>
        <p:spPr>
          <a:xfrm>
            <a:off x="4145279" y="6377940"/>
            <a:ext cx="3901442" cy="241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a:solidFill>
                  <a:srgbClr val="888888"/>
                </a:solidFill>
              </a:defRPr>
            </a:lvl1pPr>
          </a:lstStyle>
          <a:p>
            <a:pPr/>
            <a:r>
              <a:t>WINEXPERTS DE ARGENTINA</a:t>
            </a:r>
          </a:p>
        </p:txBody>
      </p:sp>
      <p:sp>
        <p:nvSpPr>
          <p:cNvPr id="74" name="Marcador de número de diapositiva 4"/>
          <p:cNvSpPr txBox="1"/>
          <p:nvPr>
            <p:ph type="sldNum" sz="quarter" idx="2"/>
          </p:nvPr>
        </p:nvSpPr>
        <p:spPr>
          <a:xfrm>
            <a:off x="11453837" y="6377940"/>
            <a:ext cx="128563" cy="241648"/>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5" name="CuadroTexto 6"/>
          <p:cNvSpPr txBox="1"/>
          <p:nvPr/>
        </p:nvSpPr>
        <p:spPr>
          <a:xfrm>
            <a:off x="302894" y="1443841"/>
            <a:ext cx="11724324" cy="23777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r>
              <a:t>Originaria de Burdeos (Bordeaux), Francia, es la base de los grandes vinos de esta región, cultivándose además en ese país en el Valle del Loira (Loire), en el sudoeste, la Provenza y en la zona meridional del Languedoc – Rousillon. También se adapta muy bien en California, Argentina, Chile, España, Portugal, Italia, Sudáfrica, Nueva Zelanda y Australia. Estudios genéticos muestran que esta variedad proviene del cruzamiento natural entre Cabernet Franc y Sauvignon Blanc.</a:t>
            </a:r>
          </a:p>
          <a:p>
            <a:pPr algn="just"/>
          </a:p>
          <a:p>
            <a:pPr algn="just"/>
            <a:r>
              <a:t>Se desarrolla mejor en climas templados y secos. Los racimos de esta cepa son pequeños, al igual que sus granos. Posee bayas esféricas, muy jugosas, con la piel gruesa de intenso color negro y rica en taninos.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object 2"/>
          <p:cNvSpPr/>
          <p:nvPr/>
        </p:nvSpPr>
        <p:spPr>
          <a:xfrm>
            <a:off x="0" y="4571"/>
            <a:ext cx="12192000" cy="314121"/>
          </a:xfrm>
          <a:prstGeom prst="rect">
            <a:avLst/>
          </a:prstGeom>
          <a:blipFill>
            <a:blip r:embed="rId2"/>
            <a:stretch>
              <a:fillRect/>
            </a:stretch>
          </a:blipFill>
          <a:ln w="12700">
            <a:miter lim="400000"/>
          </a:ln>
        </p:spPr>
        <p:txBody>
          <a:bodyPr lIns="45719" rIns="45719"/>
          <a:lstStyle/>
          <a:p>
            <a:pPr/>
          </a:p>
        </p:txBody>
      </p:sp>
      <p:pic>
        <p:nvPicPr>
          <p:cNvPr id="78" name="Imagen 4" descr="Imagen 4"/>
          <p:cNvPicPr>
            <a:picLocks noChangeAspect="1"/>
          </p:cNvPicPr>
          <p:nvPr/>
        </p:nvPicPr>
        <p:blipFill>
          <a:blip r:embed="rId3">
            <a:extLst/>
          </a:blip>
          <a:srcRect l="0" t="0" r="0" b="22198"/>
          <a:stretch>
            <a:fillRect/>
          </a:stretch>
        </p:blipFill>
        <p:spPr>
          <a:xfrm>
            <a:off x="2952750" y="1080790"/>
            <a:ext cx="6096000" cy="3438525"/>
          </a:xfrm>
          <a:prstGeom prst="rect">
            <a:avLst/>
          </a:prstGeom>
          <a:ln w="12700">
            <a:miter lim="400000"/>
          </a:ln>
        </p:spPr>
      </p:pic>
      <p:sp>
        <p:nvSpPr>
          <p:cNvPr id="79" name="CuadroTexto 6"/>
          <p:cNvSpPr txBox="1"/>
          <p:nvPr/>
        </p:nvSpPr>
        <p:spPr>
          <a:xfrm>
            <a:off x="45719" y="4813994"/>
            <a:ext cx="11910061" cy="6251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lstStyle>
          <a:p>
            <a:pPr/>
            <a:r>
              <a:t>La variedad Cabernet Sauvignon es una de las variedades tintas más prestigiada en el mundo ya que ha mostrado muy buena adaptación en diferentes regiones vitícolas</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Marcador de pie de página 3"/>
          <p:cNvSpPr txBox="1"/>
          <p:nvPr/>
        </p:nvSpPr>
        <p:spPr>
          <a:xfrm>
            <a:off x="4145279" y="6377940"/>
            <a:ext cx="3901442" cy="241648"/>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a:solidFill>
                  <a:srgbClr val="888888"/>
                </a:solidFill>
              </a:defRPr>
            </a:lvl1pPr>
          </a:lstStyle>
          <a:p>
            <a:pPr/>
            <a:r>
              <a:t>WINEXPERTS DE ARGENTINA</a:t>
            </a:r>
          </a:p>
        </p:txBody>
      </p:sp>
      <p:sp>
        <p:nvSpPr>
          <p:cNvPr id="82" name="Marcador de número de diapositiva 4"/>
          <p:cNvSpPr txBox="1"/>
          <p:nvPr>
            <p:ph type="sldNum" sz="quarter" idx="2"/>
          </p:nvPr>
        </p:nvSpPr>
        <p:spPr>
          <a:xfrm>
            <a:off x="11453837" y="6377940"/>
            <a:ext cx="128563" cy="241648"/>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83" name="Imagen 5" descr="Imagen 5"/>
          <p:cNvPicPr>
            <a:picLocks noChangeAspect="1"/>
          </p:cNvPicPr>
          <p:nvPr/>
        </p:nvPicPr>
        <p:blipFill>
          <a:blip r:embed="rId2">
            <a:extLst/>
          </a:blip>
          <a:stretch>
            <a:fillRect/>
          </a:stretch>
        </p:blipFill>
        <p:spPr>
          <a:xfrm>
            <a:off x="1428750" y="657225"/>
            <a:ext cx="9544050" cy="542925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CuadroTexto 4"/>
          <p:cNvSpPr txBox="1"/>
          <p:nvPr/>
        </p:nvSpPr>
        <p:spPr>
          <a:xfrm>
            <a:off x="174307" y="685799"/>
            <a:ext cx="11971974" cy="38382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r>
              <a:t>Se caracteriza por el aroma a frutos rojos y pimiento, más o menos intenso según las zonas y sistema de cultivo utilizado. Da origen a vinos con mucho cuerpo y muy frutados, intensos, tánicos y muy adecuados para la guarda, exaltándose durante la crianza su intenso aroma, sabor y complejidad.</a:t>
            </a:r>
          </a:p>
          <a:p>
            <a:pPr algn="just"/>
          </a:p>
          <a:p>
            <a:pPr algn="just"/>
            <a:r>
              <a:t>Los vinos de Cabernet Sauvignon son parte de cortes tradicionales con Merlot, Malbec y Cabernet Franc.</a:t>
            </a:r>
          </a:p>
          <a:p>
            <a:pPr algn="just"/>
          </a:p>
          <a:p>
            <a:pPr algn="just"/>
            <a:r>
              <a:t>¿Cuáles son los orígenes de la uva Cabernet Sauvignon?</a:t>
            </a:r>
          </a:p>
          <a:p>
            <a:pPr algn="just"/>
          </a:p>
          <a:p>
            <a:pPr algn="just"/>
            <a:r>
              <a:t>Tras las investigaciones se descubrió que la uva era una mezcla de dos variedades oriundas de Francia, la Cabernet franc y la Sauvignon blanc.</a:t>
            </a:r>
          </a:p>
          <a:p>
            <a:pPr algn="just"/>
            <a:r>
              <a:t>Hoy en día ha conseguido convertirse en la segunda más cultivada a nivel mundial, especialmente en países de larga tradición vinícola como pueden ser Francia, España, Italia, Portugal y Grecia, aunque hay muchos otros países que la producen.</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7" name="Rectángulo 1"/>
          <p:cNvSpPr txBox="1"/>
          <p:nvPr/>
        </p:nvSpPr>
        <p:spPr>
          <a:xfrm>
            <a:off x="174509" y="1017431"/>
            <a:ext cx="11971771" cy="29619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r>
              <a:t>La Cabernet Sauvignon presenta una maduración tardía, lo que limita su cultivo a zonas templadas con otoños suaves. En un clima muy cálido y en suelos fértiles, el vino puede resultar “confitado” y falto de acidez; en climas más fríos puede presentar, en cambio, aromas a hierbas. Pese a todo, e incluso si los pobres suelos de grava del Médoc parecen poseer las condiciones ideales para su cultivo, la Cabernet Sauvignon se adapta a condiciones variables.</a:t>
            </a:r>
          </a:p>
          <a:p>
            <a:pPr algn="just"/>
            <a:r>
              <a:t>Los catadores la identifican por su color: Rojo sombrío con matices violáceos durante su juventud, que deriva al ladrillo con el tiempo y la crianza. Su aroma recuerda las grosellas en los jóvenes y a la madera de cedro en los crianzas o reservas. El gusto de los vinos jóvenes es algo áspero, a causa de sus taninos. Se adapta a la perfección a la crianza en barrica de roble; los sumilleres buscan las notas amaderadas y aprecian la armonía que existe entre los aromas afrutados de la cepa, la concentración de sus taninos y el aporte de la madera. Esta variedad confiere una particular virtud a los vinos de guarda: Un gran burdeos tinto, de una buena añada, continuará mejorando durante decenios.</a:t>
            </a:r>
          </a:p>
        </p:txBody>
      </p:sp>
      <p:pic>
        <p:nvPicPr>
          <p:cNvPr id="88" name="Imagen 2" descr="Imagen 2"/>
          <p:cNvPicPr>
            <a:picLocks noChangeAspect="1"/>
          </p:cNvPicPr>
          <p:nvPr/>
        </p:nvPicPr>
        <p:blipFill>
          <a:blip r:embed="rId2">
            <a:extLst/>
          </a:blip>
          <a:stretch>
            <a:fillRect/>
          </a:stretch>
        </p:blipFill>
        <p:spPr>
          <a:xfrm>
            <a:off x="8153197" y="3879753"/>
            <a:ext cx="3910014" cy="2733675"/>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 name="object 3"/>
          <p:cNvSpPr/>
          <p:nvPr/>
        </p:nvSpPr>
        <p:spPr>
          <a:xfrm>
            <a:off x="0" y="0"/>
            <a:ext cx="12192000" cy="533400"/>
          </a:xfrm>
          <a:prstGeom prst="rect">
            <a:avLst/>
          </a:prstGeom>
          <a:blipFill>
            <a:blip r:embed="rId2"/>
            <a:stretch>
              <a:fillRect/>
            </a:stretch>
          </a:blipFill>
          <a:ln w="12700">
            <a:miter lim="400000"/>
          </a:ln>
        </p:spPr>
        <p:txBody>
          <a:bodyPr lIns="45719" rIns="45719"/>
          <a:lstStyle/>
          <a:p>
            <a:pPr/>
          </a:p>
        </p:txBody>
      </p:sp>
      <p:sp>
        <p:nvSpPr>
          <p:cNvPr id="91" name="CuadroTexto 4"/>
          <p:cNvSpPr txBox="1"/>
          <p:nvPr/>
        </p:nvSpPr>
        <p:spPr>
          <a:xfrm>
            <a:off x="45718" y="685801"/>
            <a:ext cx="12100560" cy="47145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u="sng"/>
            </a:pPr>
            <a:r>
              <a:t>Sabor y características organolépticas de la uva Cabernet Sauvignon </a:t>
            </a:r>
          </a:p>
          <a:p>
            <a:pPr>
              <a:defRPr b="1" u="sng"/>
            </a:pPr>
          </a:p>
          <a:p>
            <a:pPr algn="just"/>
            <a:r>
              <a:t>La uva cabernet sauvignon puede cambiar su sabor dependiendo de la maduración empleada. En su esencia es un fruto realmente jugoso con cierto gusto herbáceo. Estas son algunas diferencias según el tiempo de elaboración:</a:t>
            </a:r>
          </a:p>
          <a:p>
            <a:pPr algn="just"/>
          </a:p>
          <a:p>
            <a:pPr algn="just"/>
            <a:r>
              <a:t>Variedades jóvenes: proporcionan una intensa aromaticidad. Suele identificarse con una sensación en boca más áspera, floral y con regustos herbáceos, abarcando sabores más silvestres.</a:t>
            </a:r>
          </a:p>
          <a:p>
            <a:pPr algn="just"/>
            <a:r>
              <a:t>Variedades envejecidas: al dejar más tiempo de cultivo a la uva, los sabores se tornan más dulces o agridulces. Sensaciones que recuerdan a la mermelada o incluso a frutos como las grosellas negras. Además, al envejecer, el vino acumula más planos de profundidad en lo que a sabor y aroma se refiere.</a:t>
            </a:r>
          </a:p>
          <a:p>
            <a:pPr algn="just"/>
            <a:r>
              <a:t>Por ello, es muy importante la maduración de las uvas en el momento de la cosecha para obtener un resultado más sabroso y aromático.</a:t>
            </a:r>
          </a:p>
          <a:p>
            <a:pPr algn="just"/>
          </a:p>
          <a:p>
            <a:pPr algn="just"/>
            <a:r>
              <a:t>Generalmente, el cabernet sauvignon muestra un color llamativo e intenso, así como cierta profundidad que se percibe desde el primer sorbo. Es decir, presenta diferentes aromas afrutados y florales; matices que pueden transformarse con la crianza.</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3" name="CuadroTexto 3"/>
          <p:cNvSpPr txBox="1"/>
          <p:nvPr/>
        </p:nvSpPr>
        <p:spPr>
          <a:xfrm>
            <a:off x="145732" y="600075"/>
            <a:ext cx="11895774" cy="20856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u="sng"/>
            </a:pPr>
            <a:r>
              <a:t>Consejos de maridaje</a:t>
            </a:r>
          </a:p>
          <a:p>
            <a:pPr algn="just"/>
            <a:r>
              <a:t>Este tipo de uva, Cabernet Sauvignon, es un gran compañero para dar un toque exquisito y delicado a multitud de platos. Preferiblemente con carnes rojas, aunque marida estupendamente con estofados o verduras a la brasa. Incluso con carne de cordero, patés, carnes de caza…</a:t>
            </a:r>
          </a:p>
          <a:p>
            <a:pPr algn="just"/>
          </a:p>
          <a:p>
            <a:pPr algn="just"/>
            <a:r>
              <a:t>También puedes sucumbir a los encantos de los vinos con uva Cabernet Sauvignon con algo de queso graso, nueces, almendras y ensaladas. Estas últimas, mejor aún con hojas más amargas, como la escarola, la rúcula o la endivia.</a:t>
            </a:r>
          </a:p>
        </p:txBody>
      </p:sp>
      <p:pic>
        <p:nvPicPr>
          <p:cNvPr id="94" name="Imagen 4" descr="Imagen 4"/>
          <p:cNvPicPr>
            <a:picLocks noChangeAspect="1"/>
          </p:cNvPicPr>
          <p:nvPr/>
        </p:nvPicPr>
        <p:blipFill>
          <a:blip r:embed="rId2">
            <a:extLst/>
          </a:blip>
          <a:stretch>
            <a:fillRect/>
          </a:stretch>
        </p:blipFill>
        <p:spPr>
          <a:xfrm>
            <a:off x="9344025" y="2886075"/>
            <a:ext cx="2343151" cy="3581400"/>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