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2631" y="6219444"/>
            <a:ext cx="678179" cy="4572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4465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31395" y="0"/>
            <a:ext cx="260603" cy="2834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22147" cy="4998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46531"/>
            <a:ext cx="7853171" cy="64114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52631" y="6219444"/>
            <a:ext cx="678179" cy="4572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4465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31395" y="0"/>
            <a:ext cx="260603" cy="2834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22147" cy="4998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233" y="1118107"/>
            <a:ext cx="10241533" cy="60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6576" y="1247156"/>
            <a:ext cx="10378846" cy="475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3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jp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jp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2631" y="6219444"/>
            <a:ext cx="678179" cy="457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4465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1175" y="132673"/>
            <a:ext cx="1135507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  <a:tabLst>
                <a:tab pos="9731375" algn="l"/>
              </a:tabLst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pl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ra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Uni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ta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Ne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oc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2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2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2020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Doc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Mén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0126"/>
            <a:ext cx="12192000" cy="6857996"/>
            <a:chOff x="0" y="0"/>
            <a:chExt cx="12192000" cy="6857996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1395" y="0"/>
              <a:ext cx="260603" cy="2834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22147" cy="499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91999" cy="57302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666999"/>
              <a:ext cx="4190999" cy="41909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18626" y="6067423"/>
              <a:ext cx="595312" cy="5905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09076" y="1676400"/>
              <a:ext cx="2819400" cy="2819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99476" y="9144"/>
              <a:ext cx="1600200" cy="1600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5730238"/>
              <a:ext cx="12192000" cy="1120140"/>
            </a:xfrm>
            <a:custGeom>
              <a:avLst/>
              <a:gdLst/>
              <a:ahLst/>
              <a:cxnLst/>
              <a:rect l="l" t="t" r="r" b="b"/>
              <a:pathLst>
                <a:path w="12192000" h="1120140">
                  <a:moveTo>
                    <a:pt x="12192000" y="0"/>
                  </a:moveTo>
                  <a:lnTo>
                    <a:pt x="0" y="0"/>
                  </a:lnTo>
                  <a:lnTo>
                    <a:pt x="0" y="1119936"/>
                  </a:lnTo>
                  <a:lnTo>
                    <a:pt x="12192000" y="111993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9724" y="6239255"/>
              <a:ext cx="1604772" cy="3779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06540" y="5839967"/>
              <a:ext cx="1246631" cy="8808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55580" y="5839967"/>
              <a:ext cx="883920" cy="8808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76344" y="6158484"/>
              <a:ext cx="1324355" cy="54101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240784" y="1446021"/>
            <a:ext cx="37249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400" spc="-5" dirty="0">
                <a:solidFill>
                  <a:srgbClr val="FFFFFF"/>
                </a:solidFill>
              </a:rPr>
              <a:t>Programa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spc="-5" dirty="0" err="1">
                <a:solidFill>
                  <a:srgbClr val="FFFFFF"/>
                </a:solidFill>
              </a:rPr>
              <a:t>Universitari</a:t>
            </a:r>
            <a:r>
              <a:rPr lang="es-MX" sz="2400" spc="-5" dirty="0">
                <a:solidFill>
                  <a:srgbClr val="FFFFFF"/>
                </a:solidFill>
              </a:rPr>
              <a:t>o</a:t>
            </a:r>
            <a:endParaRPr sz="2400" dirty="0"/>
          </a:p>
        </p:txBody>
      </p:sp>
      <p:sp>
        <p:nvSpPr>
          <p:cNvPr id="19" name="object 19"/>
          <p:cNvSpPr txBox="1"/>
          <p:nvPr/>
        </p:nvSpPr>
        <p:spPr>
          <a:xfrm>
            <a:off x="4870196" y="2043429"/>
            <a:ext cx="24625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 err="1">
                <a:solidFill>
                  <a:srgbClr val="FFFFFF"/>
                </a:solidFill>
                <a:latin typeface="Arial"/>
                <a:cs typeface="Arial"/>
              </a:rPr>
              <a:t>Sommelier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2925" y="3366896"/>
            <a:ext cx="502615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 err="1">
                <a:solidFill>
                  <a:srgbClr val="FFFFFF"/>
                </a:solidFill>
                <a:latin typeface="Arial MT"/>
                <a:cs typeface="Arial MT"/>
              </a:rPr>
              <a:t>Ciclo</a:t>
            </a:r>
            <a:r>
              <a:rPr sz="24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202</a:t>
            </a:r>
            <a:r>
              <a:rPr lang="es-MX" sz="2400" spc="-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s-MX" sz="2400" spc="-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400" spc="-5" dirty="0">
                <a:solidFill>
                  <a:srgbClr val="FFFFFF"/>
                </a:solidFill>
                <a:latin typeface="Arial MT"/>
                <a:cs typeface="Arial MT"/>
              </a:rPr>
              <a:t>Prof. </a:t>
            </a:r>
            <a:r>
              <a:rPr lang="es-MX" sz="2400" spc="-5" dirty="0" err="1">
                <a:solidFill>
                  <a:srgbClr val="FFFFFF"/>
                </a:solidFill>
                <a:latin typeface="Arial MT"/>
                <a:cs typeface="Arial MT"/>
              </a:rPr>
              <a:t>Gemán</a:t>
            </a:r>
            <a:r>
              <a:rPr lang="es-MX" sz="2400" spc="-5" dirty="0">
                <a:solidFill>
                  <a:srgbClr val="FFFFFF"/>
                </a:solidFill>
                <a:latin typeface="Arial MT"/>
                <a:cs typeface="Arial MT"/>
              </a:rPr>
              <a:t> Recchimuzzi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88002" y="4881498"/>
            <a:ext cx="2991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cu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Winexpe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ts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600" spc="-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Argent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na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1" y="833120"/>
            <a:ext cx="10226040" cy="561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indent="-2552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67970" algn="l"/>
              </a:tabLst>
            </a:pPr>
            <a:r>
              <a:rPr sz="1800" b="1" spc="-5" dirty="0">
                <a:latin typeface="Arial"/>
                <a:cs typeface="Arial"/>
              </a:rPr>
              <a:t>Regla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incompatibilidad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sabores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semejantes.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sz="20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Esta </a:t>
            </a:r>
            <a:r>
              <a:rPr sz="1800" spc="-5" dirty="0">
                <a:latin typeface="Arial MT"/>
                <a:cs typeface="Arial MT"/>
              </a:rPr>
              <a:t>regla obedece a la percepción empírica de obturación de nuestras papilas gustativas que </a:t>
            </a:r>
            <a:r>
              <a:rPr sz="1800" spc="5" dirty="0">
                <a:latin typeface="Arial MT"/>
                <a:cs typeface="Arial MT"/>
              </a:rPr>
              <a:t>se 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experimenta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cuando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alimento</a:t>
            </a:r>
            <a:r>
              <a:rPr sz="1800" dirty="0">
                <a:latin typeface="Arial MT"/>
                <a:cs typeface="Arial MT"/>
              </a:rPr>
              <a:t> 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vino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comparten</a:t>
            </a:r>
            <a:r>
              <a:rPr sz="1800" dirty="0">
                <a:latin typeface="Arial MT"/>
                <a:cs typeface="Arial MT"/>
              </a:rPr>
              <a:t> similares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características.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ejemplo,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cuando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tomamos un dulce de postre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5" dirty="0">
                <a:latin typeface="Arial MT"/>
                <a:cs typeface="Arial MT"/>
              </a:rPr>
              <a:t>lo acompañamos con un vino también dulce, la sensación de </a:t>
            </a:r>
            <a:r>
              <a:rPr sz="1800" dirty="0">
                <a:latin typeface="Arial MT"/>
                <a:cs typeface="Arial MT"/>
              </a:rPr>
              <a:t>este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maridaje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empalagoso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saturante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muy </a:t>
            </a:r>
            <a:r>
              <a:rPr sz="1800" spc="-5" dirty="0">
                <a:latin typeface="Arial MT"/>
                <a:cs typeface="Arial MT"/>
              </a:rPr>
              <a:t>proclive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sabor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dulce.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 MT"/>
              <a:cs typeface="Arial MT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igual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acompañamos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alimento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ácido</a:t>
            </a:r>
            <a:r>
              <a:rPr sz="1800" dirty="0">
                <a:latin typeface="Arial MT"/>
                <a:cs typeface="Arial MT"/>
              </a:rPr>
              <a:t> con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vino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también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ácido,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sensación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resultante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será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eléctrica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crispación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las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papilas.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 MT"/>
              <a:cs typeface="Arial MT"/>
            </a:endParaRPr>
          </a:p>
          <a:p>
            <a:pPr marL="267335" indent="-255270">
              <a:lnSpc>
                <a:spcPct val="100000"/>
              </a:lnSpc>
              <a:buAutoNum type="arabicPeriod" startAt="2"/>
              <a:tabLst>
                <a:tab pos="267970" algn="l"/>
              </a:tabLst>
            </a:pPr>
            <a:r>
              <a:rPr sz="1800" b="1" spc="-5" dirty="0">
                <a:latin typeface="Arial"/>
                <a:cs typeface="Arial"/>
              </a:rPr>
              <a:t>Regla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complementariedad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sabores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contrarios.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Justamente </a:t>
            </a:r>
            <a:r>
              <a:rPr sz="1800" dirty="0">
                <a:latin typeface="Arial MT"/>
                <a:cs typeface="Arial MT"/>
              </a:rPr>
              <a:t>al </a:t>
            </a:r>
            <a:r>
              <a:rPr sz="1800" spc="-5" dirty="0">
                <a:latin typeface="Arial MT"/>
                <a:cs typeface="Arial MT"/>
              </a:rPr>
              <a:t>contrario de la regla </a:t>
            </a:r>
            <a:r>
              <a:rPr sz="1800" spc="-15" dirty="0">
                <a:latin typeface="Arial MT"/>
                <a:cs typeface="Arial MT"/>
              </a:rPr>
              <a:t>anterior,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 sabores teóricamente opuestos </a:t>
            </a:r>
            <a:r>
              <a:rPr sz="1800" dirty="0">
                <a:latin typeface="Arial MT"/>
                <a:cs typeface="Arial MT"/>
              </a:rPr>
              <a:t>son </a:t>
            </a:r>
            <a:r>
              <a:rPr sz="1800" spc="-5" dirty="0">
                <a:latin typeface="Arial MT"/>
                <a:cs typeface="Arial MT"/>
              </a:rPr>
              <a:t>ideales para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proporcionar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sensaciones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equilibrio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nuestro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paladar.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Siguiendo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ejemplos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anteriores,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 dulce </a:t>
            </a:r>
            <a:r>
              <a:rPr sz="1800" dirty="0">
                <a:latin typeface="Arial MT"/>
                <a:cs typeface="Arial MT"/>
              </a:rPr>
              <a:t>de postre </a:t>
            </a:r>
            <a:r>
              <a:rPr sz="1800" spc="-5" dirty="0">
                <a:latin typeface="Arial MT"/>
                <a:cs typeface="Arial MT"/>
              </a:rPr>
              <a:t>armonizará perfectamente con </a:t>
            </a:r>
            <a:r>
              <a:rPr sz="1800" dirty="0">
                <a:latin typeface="Arial MT"/>
                <a:cs typeface="Arial MT"/>
              </a:rPr>
              <a:t>un vino muy </a:t>
            </a:r>
            <a:r>
              <a:rPr sz="1800" spc="-5" dirty="0">
                <a:latin typeface="Arial MT"/>
                <a:cs typeface="Arial MT"/>
              </a:rPr>
              <a:t>seco. Si bien </a:t>
            </a:r>
            <a:r>
              <a:rPr sz="1800" dirty="0">
                <a:latin typeface="Arial MT"/>
                <a:cs typeface="Arial MT"/>
              </a:rPr>
              <a:t>éste </a:t>
            </a:r>
            <a:r>
              <a:rPr sz="1800" spc="-5" dirty="0">
                <a:latin typeface="Arial MT"/>
                <a:cs typeface="Arial MT"/>
              </a:rPr>
              <a:t>tendrá que tener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otras </a:t>
            </a:r>
            <a:r>
              <a:rPr sz="1800" dirty="0">
                <a:latin typeface="Arial MT"/>
                <a:cs typeface="Arial MT"/>
              </a:rPr>
              <a:t>características </a:t>
            </a:r>
            <a:r>
              <a:rPr sz="1800" spc="-5" dirty="0">
                <a:latin typeface="Arial MT"/>
                <a:cs typeface="Arial MT"/>
              </a:rPr>
              <a:t>siguiendo otras reglas del maridaje además </a:t>
            </a:r>
            <a:r>
              <a:rPr sz="1800" dirty="0">
                <a:latin typeface="Arial MT"/>
                <a:cs typeface="Arial MT"/>
              </a:rPr>
              <a:t>de estás </a:t>
            </a:r>
            <a:r>
              <a:rPr sz="1800" spc="-5" dirty="0">
                <a:latin typeface="Arial MT"/>
                <a:cs typeface="Arial MT"/>
              </a:rPr>
              <a:t>como pueda ser un </a:t>
            </a:r>
            <a:r>
              <a:rPr sz="1800" dirty="0">
                <a:latin typeface="Arial MT"/>
                <a:cs typeface="Arial MT"/>
              </a:rPr>
              <a:t>vino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generoso dentro </a:t>
            </a:r>
            <a:r>
              <a:rPr sz="1800" dirty="0">
                <a:latin typeface="Arial MT"/>
                <a:cs typeface="Arial MT"/>
              </a:rPr>
              <a:t>esta </a:t>
            </a:r>
            <a:r>
              <a:rPr sz="1800" spc="-5" dirty="0">
                <a:latin typeface="Arial MT"/>
                <a:cs typeface="Arial MT"/>
              </a:rPr>
              <a:t>regla.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También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podríamos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poner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otro </a:t>
            </a:r>
            <a:r>
              <a:rPr sz="1800" spc="-5" dirty="0">
                <a:latin typeface="Arial MT"/>
                <a:cs typeface="Arial MT"/>
              </a:rPr>
              <a:t>ejemplo como es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 de difícil maridaje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chocolate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alimento</a:t>
            </a:r>
            <a:r>
              <a:rPr sz="1800" spc="-5" dirty="0">
                <a:latin typeface="Arial MT"/>
                <a:cs typeface="Arial MT"/>
              </a:rPr>
              <a:t> dulce</a:t>
            </a:r>
            <a:r>
              <a:rPr sz="1800" dirty="0">
                <a:latin typeface="Arial MT"/>
                <a:cs typeface="Arial MT"/>
              </a:rPr>
              <a:t> 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amargo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vez.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mejores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vinos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probados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experimentalmente con </a:t>
            </a:r>
            <a:r>
              <a:rPr sz="1800" dirty="0">
                <a:latin typeface="Arial MT"/>
                <a:cs typeface="Arial MT"/>
              </a:rPr>
              <a:t>este </a:t>
            </a:r>
            <a:r>
              <a:rPr sz="1800" spc="-5" dirty="0">
                <a:latin typeface="Arial MT"/>
                <a:cs typeface="Arial MT"/>
              </a:rPr>
              <a:t>producto son los básicamente secos </a:t>
            </a:r>
            <a:r>
              <a:rPr sz="1800" dirty="0">
                <a:latin typeface="Arial MT"/>
                <a:cs typeface="Arial MT"/>
              </a:rPr>
              <a:t>y así </a:t>
            </a:r>
            <a:r>
              <a:rPr sz="1800" spc="-5" dirty="0">
                <a:latin typeface="Arial MT"/>
                <a:cs typeface="Arial MT"/>
              </a:rPr>
              <a:t>dos sabores totalmente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contrarios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los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chocolate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 potencian.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1" y="806907"/>
            <a:ext cx="10226040" cy="424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3.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Regla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sustancias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arrastre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óptimas.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Muchos de los alimentos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5" dirty="0">
                <a:latin typeface="Arial MT"/>
                <a:cs typeface="Arial MT"/>
              </a:rPr>
              <a:t>platos que consumimos necesitan de un </a:t>
            </a:r>
            <a:r>
              <a:rPr sz="1800" dirty="0">
                <a:latin typeface="Arial MT"/>
                <a:cs typeface="Arial MT"/>
              </a:rPr>
              <a:t>factor </a:t>
            </a:r>
            <a:r>
              <a:rPr sz="1800" spc="-5" dirty="0">
                <a:latin typeface="Arial MT"/>
                <a:cs typeface="Arial MT"/>
              </a:rPr>
              <a:t>principal para que sean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organolépticamente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agradables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dadas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sus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especiales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características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saturantes,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caso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los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alimentos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grasos.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 MT"/>
              <a:cs typeface="Arial MT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Para éstos se necesitan vinos que tengan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cualidades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-5" dirty="0">
                <a:latin typeface="Arial MT"/>
                <a:cs typeface="Arial MT"/>
              </a:rPr>
              <a:t>arrastre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ya</a:t>
            </a:r>
            <a:r>
              <a:rPr sz="1800" spc="4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 de lo contrario no </a:t>
            </a:r>
            <a:r>
              <a:rPr sz="1800" spc="-10" dirty="0">
                <a:latin typeface="Arial MT"/>
                <a:cs typeface="Arial MT"/>
              </a:rPr>
              <a:t>es </a:t>
            </a:r>
            <a:r>
              <a:rPr sz="1800" spc="-5" dirty="0">
                <a:latin typeface="Arial MT"/>
                <a:cs typeface="Arial MT"/>
              </a:rPr>
              <a:t> posible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limpiar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suficientemente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paladar.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En el periodo de transición las </a:t>
            </a:r>
            <a:r>
              <a:rPr sz="1800" spc="-10" dirty="0">
                <a:latin typeface="Arial MT"/>
                <a:cs typeface="Arial MT"/>
              </a:rPr>
              <a:t>dos </a:t>
            </a:r>
            <a:r>
              <a:rPr sz="1800" spc="-5" dirty="0">
                <a:latin typeface="Arial MT"/>
                <a:cs typeface="Arial MT"/>
              </a:rPr>
              <a:t>sustancias </a:t>
            </a:r>
            <a:r>
              <a:rPr sz="1800" spc="-10" dirty="0">
                <a:latin typeface="Arial MT"/>
                <a:cs typeface="Arial MT"/>
              </a:rPr>
              <a:t>que </a:t>
            </a:r>
            <a:r>
              <a:rPr sz="1800" spc="-5" dirty="0">
                <a:latin typeface="Arial MT"/>
                <a:cs typeface="Arial MT"/>
              </a:rPr>
              <a:t>favorecen este arrastre son, el </a:t>
            </a:r>
            <a:r>
              <a:rPr sz="1800" spc="-10" dirty="0">
                <a:latin typeface="Arial MT"/>
                <a:cs typeface="Arial MT"/>
              </a:rPr>
              <a:t>etanol </a:t>
            </a:r>
            <a:r>
              <a:rPr sz="1800" dirty="0">
                <a:latin typeface="Arial MT"/>
                <a:cs typeface="Arial MT"/>
              </a:rPr>
              <a:t>y el </a:t>
            </a:r>
            <a:r>
              <a:rPr sz="1800" spc="-10" dirty="0">
                <a:latin typeface="Arial MT"/>
                <a:cs typeface="Arial MT"/>
              </a:rPr>
              <a:t>gas </a:t>
            </a:r>
            <a:r>
              <a:rPr sz="1800" spc="-5" dirty="0">
                <a:latin typeface="Arial MT"/>
                <a:cs typeface="Arial MT"/>
              </a:rPr>
              <a:t> carbónico, es </a:t>
            </a:r>
            <a:r>
              <a:rPr sz="1800" spc="-20" dirty="0">
                <a:latin typeface="Arial MT"/>
                <a:cs typeface="Arial MT"/>
              </a:rPr>
              <a:t>decir,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cuanto </a:t>
            </a:r>
            <a:r>
              <a:rPr sz="1800" dirty="0">
                <a:latin typeface="Arial MT"/>
                <a:cs typeface="Arial MT"/>
              </a:rPr>
              <a:t>más </a:t>
            </a:r>
            <a:r>
              <a:rPr sz="1800" spc="-5" dirty="0">
                <a:latin typeface="Arial MT"/>
                <a:cs typeface="Arial MT"/>
              </a:rPr>
              <a:t>alcohólico </a:t>
            </a:r>
            <a:r>
              <a:rPr sz="1800" dirty="0">
                <a:latin typeface="Arial MT"/>
                <a:cs typeface="Arial MT"/>
              </a:rPr>
              <a:t>y más </a:t>
            </a:r>
            <a:r>
              <a:rPr sz="1800" spc="-5" dirty="0">
                <a:latin typeface="Arial MT"/>
                <a:cs typeface="Arial MT"/>
              </a:rPr>
              <a:t>carbónico disuelto tenga un vino, mayor </a:t>
            </a:r>
            <a:r>
              <a:rPr sz="1800" dirty="0">
                <a:latin typeface="Arial MT"/>
                <a:cs typeface="Arial MT"/>
              </a:rPr>
              <a:t>será </a:t>
            </a:r>
            <a:r>
              <a:rPr sz="1800" spc="5" dirty="0">
                <a:latin typeface="Arial MT"/>
                <a:cs typeface="Arial MT"/>
              </a:rPr>
              <a:t>su 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capacidad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arrastre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estas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sustancias.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Alimentos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ibéricos,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foie,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quesos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maduros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viejos,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son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especialmente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sensibles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esta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regla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características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grasas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intrínsecas.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1" y="1399159"/>
            <a:ext cx="10225405" cy="3669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4.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Regla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sabores críticos.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sabores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críticos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entendemos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aquellos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cuyas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características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intensidad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signifiquen</a:t>
            </a:r>
            <a:r>
              <a:rPr sz="1800" dirty="0">
                <a:latin typeface="Arial MT"/>
                <a:cs typeface="Arial MT"/>
              </a:rPr>
              <a:t> un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hándicap especial para la armonización </a:t>
            </a:r>
            <a:r>
              <a:rPr sz="1800" dirty="0">
                <a:latin typeface="Arial MT"/>
                <a:cs typeface="Arial MT"/>
              </a:rPr>
              <a:t>con </a:t>
            </a:r>
            <a:r>
              <a:rPr sz="1800" spc="-5" dirty="0">
                <a:latin typeface="Arial MT"/>
                <a:cs typeface="Arial MT"/>
              </a:rPr>
              <a:t>un vino. En realidad, aunque hablamos de sabores se </a:t>
            </a:r>
            <a:r>
              <a:rPr sz="1800" dirty="0">
                <a:latin typeface="Arial MT"/>
                <a:cs typeface="Arial MT"/>
              </a:rPr>
              <a:t> trata </a:t>
            </a:r>
            <a:r>
              <a:rPr sz="1800" spc="-5" dirty="0">
                <a:latin typeface="Arial MT"/>
                <a:cs typeface="Arial MT"/>
              </a:rPr>
              <a:t>de aromas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muy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profundos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intensos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marcan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sensorialmente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alimento.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Solo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una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correcta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compensación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otros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sabores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les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hace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agradables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alimentos,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motivo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 el cual es </a:t>
            </a:r>
            <a:r>
              <a:rPr sz="1800" dirty="0">
                <a:latin typeface="Arial MT"/>
                <a:cs typeface="Arial MT"/>
              </a:rPr>
              <a:t>tan </a:t>
            </a:r>
            <a:r>
              <a:rPr sz="1800" spc="-5" dirty="0">
                <a:latin typeface="Arial MT"/>
                <a:cs typeface="Arial MT"/>
              </a:rPr>
              <a:t>importante que el vino o cualquier </a:t>
            </a:r>
            <a:r>
              <a:rPr sz="1800" dirty="0">
                <a:latin typeface="Arial MT"/>
                <a:cs typeface="Arial MT"/>
              </a:rPr>
              <a:t>otro </a:t>
            </a:r>
            <a:r>
              <a:rPr sz="1800" spc="-5" dirty="0">
                <a:latin typeface="Arial MT"/>
                <a:cs typeface="Arial MT"/>
              </a:rPr>
              <a:t>líquido </a:t>
            </a:r>
            <a:r>
              <a:rPr sz="1800" dirty="0">
                <a:latin typeface="Arial MT"/>
                <a:cs typeface="Arial MT"/>
              </a:rPr>
              <a:t>que </a:t>
            </a:r>
            <a:r>
              <a:rPr sz="1800" spc="-5" dirty="0">
                <a:latin typeface="Arial MT"/>
                <a:cs typeface="Arial MT"/>
              </a:rPr>
              <a:t>se ingiera con ellos tenga </a:t>
            </a:r>
            <a:r>
              <a:rPr sz="1800" spc="-10" dirty="0">
                <a:latin typeface="Arial MT"/>
                <a:cs typeface="Arial MT"/>
              </a:rPr>
              <a:t>el </a:t>
            </a:r>
            <a:r>
              <a:rPr sz="1800" spc="-5" dirty="0">
                <a:latin typeface="Arial MT"/>
                <a:cs typeface="Arial MT"/>
              </a:rPr>
              <a:t> mismo efecto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balance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sabor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los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mismos.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 MT"/>
              <a:cs typeface="Arial MT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Consecuentemente el maridaje se hace sumamente difícil con estos sabores, pero precisamente </a:t>
            </a:r>
            <a:r>
              <a:rPr sz="1800" spc="-10" dirty="0">
                <a:latin typeface="Arial MT"/>
                <a:cs typeface="Arial MT"/>
              </a:rPr>
              <a:t>por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esto es con ellos con </a:t>
            </a:r>
            <a:r>
              <a:rPr sz="1800" dirty="0">
                <a:latin typeface="Arial MT"/>
                <a:cs typeface="Arial MT"/>
              </a:rPr>
              <a:t>los </a:t>
            </a:r>
            <a:r>
              <a:rPr sz="1800" spc="-5" dirty="0">
                <a:latin typeface="Arial MT"/>
                <a:cs typeface="Arial MT"/>
              </a:rPr>
              <a:t>que mejor se pueden experimentar las zonas terminales </a:t>
            </a:r>
            <a:r>
              <a:rPr sz="1800" dirty="0">
                <a:latin typeface="Arial MT"/>
                <a:cs typeface="Arial MT"/>
              </a:rPr>
              <a:t>y límites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esta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disciplina.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1" y="1707007"/>
            <a:ext cx="10227310" cy="369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5. Regla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relajación</a:t>
            </a:r>
            <a:r>
              <a:rPr sz="1800" b="1" dirty="0">
                <a:latin typeface="Arial"/>
                <a:cs typeface="Arial"/>
              </a:rPr>
              <a:t> táctil.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Junto con el </a:t>
            </a:r>
            <a:r>
              <a:rPr sz="1800" dirty="0">
                <a:latin typeface="Arial MT"/>
                <a:cs typeface="Arial MT"/>
              </a:rPr>
              <a:t>gusto </a:t>
            </a:r>
            <a:r>
              <a:rPr sz="1800" spc="-5" dirty="0">
                <a:latin typeface="Arial MT"/>
                <a:cs typeface="Arial MT"/>
              </a:rPr>
              <a:t>y el olfato, el </a:t>
            </a:r>
            <a:r>
              <a:rPr sz="1800" dirty="0">
                <a:latin typeface="Arial MT"/>
                <a:cs typeface="Arial MT"/>
              </a:rPr>
              <a:t>tacto </a:t>
            </a:r>
            <a:r>
              <a:rPr sz="1800" spc="-5" dirty="0">
                <a:latin typeface="Arial MT"/>
                <a:cs typeface="Arial MT"/>
              </a:rPr>
              <a:t>es </a:t>
            </a:r>
            <a:r>
              <a:rPr sz="1800" dirty="0">
                <a:latin typeface="Arial MT"/>
                <a:cs typeface="Arial MT"/>
              </a:rPr>
              <a:t>el otro </a:t>
            </a:r>
            <a:r>
              <a:rPr sz="1800" spc="-5" dirty="0">
                <a:latin typeface="Arial MT"/>
                <a:cs typeface="Arial MT"/>
              </a:rPr>
              <a:t>sentido que entra </a:t>
            </a:r>
            <a:r>
              <a:rPr sz="1800" dirty="0">
                <a:latin typeface="Arial MT"/>
                <a:cs typeface="Arial MT"/>
              </a:rPr>
              <a:t>en </a:t>
            </a:r>
            <a:r>
              <a:rPr sz="1800" spc="-5" dirty="0">
                <a:latin typeface="Arial MT"/>
                <a:cs typeface="Arial MT"/>
              </a:rPr>
              <a:t>juego en </a:t>
            </a:r>
            <a:r>
              <a:rPr sz="1800" dirty="0">
                <a:latin typeface="Arial MT"/>
                <a:cs typeface="Arial MT"/>
              </a:rPr>
              <a:t>la </a:t>
            </a:r>
            <a:r>
              <a:rPr sz="1800" spc="-5" dirty="0">
                <a:latin typeface="Arial MT"/>
                <a:cs typeface="Arial MT"/>
              </a:rPr>
              <a:t>sensorialidad </a:t>
            </a:r>
            <a:r>
              <a:rPr sz="1800" dirty="0">
                <a:latin typeface="Arial MT"/>
                <a:cs typeface="Arial MT"/>
              </a:rPr>
              <a:t>de la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alimentación.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 MT"/>
              <a:cs typeface="Arial MT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Aunque no es </a:t>
            </a:r>
            <a:r>
              <a:rPr sz="1800" dirty="0">
                <a:latin typeface="Arial MT"/>
                <a:cs typeface="Arial MT"/>
              </a:rPr>
              <a:t>muy </a:t>
            </a:r>
            <a:r>
              <a:rPr sz="1800" spc="-5" dirty="0">
                <a:latin typeface="Arial MT"/>
                <a:cs typeface="Arial MT"/>
              </a:rPr>
              <a:t>habitual, algunos alimentos o platos presentan hándicaps, especialmente </a:t>
            </a:r>
            <a:r>
              <a:rPr sz="1800" dirty="0">
                <a:latin typeface="Arial MT"/>
                <a:cs typeface="Arial MT"/>
              </a:rPr>
              <a:t>los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relativos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las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3 dimensiones.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decir,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contacto,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temperatura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y </a:t>
            </a:r>
            <a:r>
              <a:rPr sz="1800" b="1" spc="-20" dirty="0">
                <a:latin typeface="Arial"/>
                <a:cs typeface="Arial"/>
              </a:rPr>
              <a:t>dolor.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En cuanto al contacto habrá alimentos </a:t>
            </a:r>
            <a:r>
              <a:rPr sz="1800" spc="-10" dirty="0">
                <a:latin typeface="Arial MT"/>
                <a:cs typeface="Arial MT"/>
              </a:rPr>
              <a:t>que </a:t>
            </a:r>
            <a:r>
              <a:rPr sz="1800" spc="-5" dirty="0">
                <a:latin typeface="Arial MT"/>
                <a:cs typeface="Arial MT"/>
              </a:rPr>
              <a:t>sean especialmente rugosos </a:t>
            </a:r>
            <a:r>
              <a:rPr sz="1800" dirty="0">
                <a:latin typeface="Arial MT"/>
                <a:cs typeface="Arial MT"/>
              </a:rPr>
              <a:t>o </a:t>
            </a:r>
            <a:r>
              <a:rPr sz="1800" spc="-5" dirty="0">
                <a:latin typeface="Arial MT"/>
                <a:cs typeface="Arial MT"/>
              </a:rPr>
              <a:t>ásperos, mientras </a:t>
            </a:r>
            <a:r>
              <a:rPr sz="1800" spc="-10" dirty="0">
                <a:latin typeface="Arial MT"/>
                <a:cs typeface="Arial MT"/>
              </a:rPr>
              <a:t>que </a:t>
            </a:r>
            <a:r>
              <a:rPr sz="1800" spc="5" dirty="0">
                <a:latin typeface="Arial MT"/>
                <a:cs typeface="Arial MT"/>
              </a:rPr>
              <a:t>en 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 relativo a la temperatura habrá platos que deban ser degustados </a:t>
            </a:r>
            <a:r>
              <a:rPr sz="1800" dirty="0">
                <a:latin typeface="Arial MT"/>
                <a:cs typeface="Arial MT"/>
              </a:rPr>
              <a:t>muy </a:t>
            </a:r>
            <a:r>
              <a:rPr sz="1800" spc="-5" dirty="0">
                <a:latin typeface="Arial MT"/>
                <a:cs typeface="Arial MT"/>
              </a:rPr>
              <a:t>calientes o </a:t>
            </a:r>
            <a:r>
              <a:rPr sz="1800" dirty="0">
                <a:latin typeface="Arial MT"/>
                <a:cs typeface="Arial MT"/>
              </a:rPr>
              <a:t>muy fríos.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spc="-10" dirty="0">
                <a:latin typeface="Arial MT"/>
                <a:cs typeface="Arial MT"/>
              </a:rPr>
              <a:t>la </a:t>
            </a:r>
            <a:r>
              <a:rPr sz="1800" spc="-5" dirty="0">
                <a:latin typeface="Arial MT"/>
                <a:cs typeface="Arial MT"/>
              </a:rPr>
              <a:t> misma </a:t>
            </a:r>
            <a:r>
              <a:rPr sz="1800" dirty="0">
                <a:latin typeface="Arial MT"/>
                <a:cs typeface="Arial MT"/>
              </a:rPr>
              <a:t>forma</a:t>
            </a:r>
            <a:r>
              <a:rPr sz="1800" spc="-5" dirty="0">
                <a:latin typeface="Arial MT"/>
                <a:cs typeface="Arial MT"/>
              </a:rPr>
              <a:t> en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 referente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sensación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dolor,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hablando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sustancias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picantes.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16" y="1388364"/>
            <a:ext cx="10416540" cy="47274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0741" y="658113"/>
            <a:ext cx="38900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25" dirty="0"/>
              <a:t>Volvemos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25" dirty="0"/>
              <a:t> </a:t>
            </a:r>
            <a:r>
              <a:rPr sz="2000" dirty="0"/>
              <a:t>lo</a:t>
            </a:r>
            <a:r>
              <a:rPr sz="2000" spc="-20" dirty="0"/>
              <a:t> </a:t>
            </a:r>
            <a:r>
              <a:rPr sz="2000" dirty="0"/>
              <a:t>clásico.</a:t>
            </a:r>
            <a:endParaRPr sz="2000"/>
          </a:p>
          <a:p>
            <a:pPr algn="ctr">
              <a:lnSpc>
                <a:spcPct val="100000"/>
              </a:lnSpc>
            </a:pPr>
            <a:r>
              <a:rPr sz="2000" dirty="0"/>
              <a:t>Armonización</a:t>
            </a:r>
            <a:r>
              <a:rPr sz="2000" spc="-45" dirty="0"/>
              <a:t> </a:t>
            </a:r>
            <a:r>
              <a:rPr sz="2000" dirty="0"/>
              <a:t>de</a:t>
            </a:r>
            <a:r>
              <a:rPr sz="2000" spc="-15" dirty="0"/>
              <a:t> </a:t>
            </a:r>
            <a:r>
              <a:rPr sz="2000" spc="-5" dirty="0"/>
              <a:t>vinos</a:t>
            </a:r>
            <a:r>
              <a:rPr sz="2000" spc="-45" dirty="0"/>
              <a:t> </a:t>
            </a:r>
            <a:r>
              <a:rPr sz="2000" dirty="0"/>
              <a:t>y</a:t>
            </a:r>
            <a:r>
              <a:rPr sz="2000" spc="-120" dirty="0"/>
              <a:t> </a:t>
            </a:r>
            <a:r>
              <a:rPr sz="2000" dirty="0"/>
              <a:t>platos.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5588253" y="2283342"/>
            <a:ext cx="1626870" cy="31343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5" dirty="0">
                <a:latin typeface="Arial"/>
                <a:cs typeface="Arial"/>
              </a:rPr>
              <a:t>Entorno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5" dirty="0">
                <a:latin typeface="Arial"/>
                <a:cs typeface="Arial"/>
              </a:rPr>
              <a:t>Colores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30" dirty="0">
                <a:latin typeface="Arial"/>
                <a:cs typeface="Arial"/>
              </a:rPr>
              <a:t>Temperaturas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25" dirty="0">
                <a:latin typeface="Arial"/>
                <a:cs typeface="Arial"/>
              </a:rPr>
              <a:t>Aromas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5" dirty="0">
                <a:latin typeface="Arial"/>
                <a:cs typeface="Arial"/>
              </a:rPr>
              <a:t>Sabores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45" dirty="0">
                <a:latin typeface="Arial"/>
                <a:cs typeface="Arial"/>
              </a:rPr>
              <a:t>Texturas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10" dirty="0">
                <a:latin typeface="Arial"/>
                <a:cs typeface="Arial"/>
              </a:rPr>
              <a:t>Co</a:t>
            </a:r>
            <a:r>
              <a:rPr sz="1600" b="1" spc="-2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sistencias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5" dirty="0">
                <a:latin typeface="Arial"/>
                <a:cs typeface="Arial"/>
              </a:rPr>
              <a:t>Horario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5" dirty="0">
                <a:latin typeface="Arial"/>
                <a:cs typeface="Arial"/>
              </a:rPr>
              <a:t>Estación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37004" y="1743455"/>
            <a:ext cx="9040495" cy="3802379"/>
            <a:chOff x="1937004" y="1743455"/>
            <a:chExt cx="9040495" cy="380237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7004" y="2816352"/>
              <a:ext cx="2729484" cy="27294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4992" y="1743455"/>
              <a:ext cx="3802379" cy="38023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2631" y="6217920"/>
            <a:ext cx="665987" cy="4587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500380"/>
            <a:chOff x="0" y="0"/>
            <a:chExt cx="12192000" cy="5003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4465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1395" y="0"/>
              <a:ext cx="260603" cy="283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22147" cy="4998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2179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Anál</a:t>
            </a:r>
            <a:r>
              <a:rPr sz="2000" spc="-10" dirty="0"/>
              <a:t>i</a:t>
            </a:r>
            <a:r>
              <a:rPr sz="2000" dirty="0"/>
              <a:t>sis</a:t>
            </a:r>
            <a:r>
              <a:rPr sz="2000" spc="-80" dirty="0"/>
              <a:t> </a:t>
            </a:r>
            <a:r>
              <a:rPr sz="2000" dirty="0"/>
              <a:t>sensorial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906576" y="1286408"/>
            <a:ext cx="5989955" cy="449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01625" indent="-228600">
              <a:lnSpc>
                <a:spcPct val="1137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5" dirty="0">
                <a:latin typeface="Arial MT"/>
                <a:cs typeface="Arial MT"/>
              </a:rPr>
              <a:t>Tomamos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contacto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alimentos y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bebidas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medio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sentidos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200">
              <a:latin typeface="Arial MT"/>
              <a:cs typeface="Arial MT"/>
            </a:endParaRPr>
          </a:p>
          <a:p>
            <a:pPr marL="241300" marR="209550" indent="-228600">
              <a:lnSpc>
                <a:spcPct val="1137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través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análisis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sensorial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evaluamos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b="1" spc="-10" dirty="0">
                <a:latin typeface="Arial"/>
                <a:cs typeface="Arial"/>
              </a:rPr>
              <a:t>flavor: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sensación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compleja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 estimulación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gusto,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olfato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tacto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8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</a:pPr>
            <a:r>
              <a:rPr sz="1400" dirty="0">
                <a:latin typeface="Wingdings"/>
                <a:cs typeface="Wingdings"/>
              </a:rPr>
              <a:t>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MT"/>
                <a:cs typeface="Arial MT"/>
              </a:rPr>
              <a:t>Gusto: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percepciones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sensoriales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captadas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por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papilas</a:t>
            </a:r>
            <a:endParaRPr sz="1400">
              <a:latin typeface="Arial MT"/>
              <a:cs typeface="Arial MT"/>
            </a:endParaRPr>
          </a:p>
          <a:p>
            <a:pPr marL="697865">
              <a:lnSpc>
                <a:spcPct val="100000"/>
              </a:lnSpc>
              <a:spcBef>
                <a:spcPts val="240"/>
              </a:spcBef>
            </a:pPr>
            <a:r>
              <a:rPr sz="1400" spc="-5" dirty="0">
                <a:latin typeface="Arial MT"/>
                <a:cs typeface="Arial MT"/>
              </a:rPr>
              <a:t>gustativas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 MT"/>
              <a:cs typeface="Arial MT"/>
            </a:endParaRPr>
          </a:p>
          <a:p>
            <a:pPr marL="697865" marR="5080" indent="-228600">
              <a:lnSpc>
                <a:spcPct val="113599"/>
              </a:lnSpc>
            </a:pPr>
            <a:r>
              <a:rPr sz="1400" dirty="0">
                <a:latin typeface="Wingdings"/>
                <a:cs typeface="Wingdings"/>
              </a:rPr>
              <a:t>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MT"/>
                <a:cs typeface="Arial MT"/>
              </a:rPr>
              <a:t>Olfato: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percepciones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sensoriales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sustancias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aromáticas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volátiles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captadas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receptores</a:t>
            </a:r>
            <a:r>
              <a:rPr sz="1400" spc="-18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olfativos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 MT"/>
              <a:cs typeface="Arial MT"/>
            </a:endParaRPr>
          </a:p>
          <a:p>
            <a:pPr marL="469265">
              <a:lnSpc>
                <a:spcPct val="100000"/>
              </a:lnSpc>
            </a:pPr>
            <a:r>
              <a:rPr sz="1400" spc="5" dirty="0">
                <a:latin typeface="Wingdings"/>
                <a:cs typeface="Wingdings"/>
              </a:rPr>
              <a:t>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Arial MT"/>
                <a:cs typeface="Arial MT"/>
              </a:rPr>
              <a:t>Tacto: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percepciones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somato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sensoriales: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calor,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frío,dolor,</a:t>
            </a:r>
            <a:endParaRPr sz="1400">
              <a:latin typeface="Arial MT"/>
              <a:cs typeface="Arial MT"/>
            </a:endParaRPr>
          </a:p>
          <a:p>
            <a:pPr marL="697865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latin typeface="Arial MT"/>
                <a:cs typeface="Arial MT"/>
              </a:rPr>
              <a:t>ast</a:t>
            </a:r>
            <a:r>
              <a:rPr sz="1400" spc="-1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5" dirty="0">
                <a:latin typeface="Arial MT"/>
                <a:cs typeface="Arial MT"/>
              </a:rPr>
              <a:t>ngen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ardo</a:t>
            </a:r>
            <a:r>
              <a:rPr sz="1400" spc="-10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Arial MT"/>
              <a:cs typeface="Arial MT"/>
            </a:endParaRPr>
          </a:p>
          <a:p>
            <a:pPr marL="241300" marR="217170" indent="-228600">
              <a:lnSpc>
                <a:spcPct val="1137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 MT"/>
                <a:cs typeface="Arial MT"/>
              </a:rPr>
              <a:t>El conocimiento del flavor nos </a:t>
            </a:r>
            <a:r>
              <a:rPr sz="1600" spc="-20" dirty="0">
                <a:latin typeface="Arial MT"/>
                <a:cs typeface="Arial MT"/>
              </a:rPr>
              <a:t>ayuda </a:t>
            </a:r>
            <a:r>
              <a:rPr sz="1600" spc="-5" dirty="0">
                <a:latin typeface="Arial MT"/>
                <a:cs typeface="Arial MT"/>
              </a:rPr>
              <a:t>a crear </a:t>
            </a:r>
            <a:r>
              <a:rPr sz="1600" spc="-10" dirty="0">
                <a:latin typeface="Arial MT"/>
                <a:cs typeface="Arial MT"/>
              </a:rPr>
              <a:t>combinaciones </a:t>
            </a:r>
            <a:r>
              <a:rPr sz="1600" spc="-5" dirty="0">
                <a:latin typeface="Arial MT"/>
                <a:cs typeface="Arial MT"/>
              </a:rPr>
              <a:t>y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fusiones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exitosas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42631" y="1284732"/>
            <a:ext cx="4206240" cy="3813175"/>
            <a:chOff x="7342631" y="1284732"/>
            <a:chExt cx="4206240" cy="38131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4151" y="1284732"/>
              <a:ext cx="2578607" cy="25191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1787" y="2065020"/>
              <a:ext cx="789431" cy="3169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93707" y="2174748"/>
              <a:ext cx="534924" cy="1478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7403" y="2560320"/>
              <a:ext cx="2601468" cy="25374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89235" y="3543300"/>
              <a:ext cx="1386840" cy="3169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36123" y="3735324"/>
              <a:ext cx="894587" cy="3169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77627" y="3927348"/>
              <a:ext cx="1167383" cy="3169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23347" y="3653027"/>
              <a:ext cx="1077468" cy="3398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04119" y="4037076"/>
              <a:ext cx="906779" cy="1478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42631" y="2560320"/>
              <a:ext cx="2596896" cy="2537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64423" y="3735324"/>
              <a:ext cx="740664" cy="3169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93963" y="3843527"/>
              <a:ext cx="487679" cy="1493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84919" y="3314700"/>
              <a:ext cx="1094231" cy="3566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049512" y="3445763"/>
              <a:ext cx="775970" cy="151130"/>
            </a:xfrm>
            <a:custGeom>
              <a:avLst/>
              <a:gdLst/>
              <a:ahLst/>
              <a:cxnLst/>
              <a:rect l="l" t="t" r="r" b="b"/>
              <a:pathLst>
                <a:path w="775970" h="151129">
                  <a:moveTo>
                    <a:pt x="97663" y="2286"/>
                  </a:moveTo>
                  <a:lnTo>
                    <a:pt x="0" y="2286"/>
                  </a:lnTo>
                  <a:lnTo>
                    <a:pt x="0" y="20066"/>
                  </a:lnTo>
                  <a:lnTo>
                    <a:pt x="0" y="64516"/>
                  </a:lnTo>
                  <a:lnTo>
                    <a:pt x="0" y="82296"/>
                  </a:lnTo>
                  <a:lnTo>
                    <a:pt x="0" y="148336"/>
                  </a:lnTo>
                  <a:lnTo>
                    <a:pt x="19177" y="148336"/>
                  </a:lnTo>
                  <a:lnTo>
                    <a:pt x="19177" y="82296"/>
                  </a:lnTo>
                  <a:lnTo>
                    <a:pt x="87122" y="82296"/>
                  </a:lnTo>
                  <a:lnTo>
                    <a:pt x="87122" y="64516"/>
                  </a:lnTo>
                  <a:lnTo>
                    <a:pt x="19177" y="64516"/>
                  </a:lnTo>
                  <a:lnTo>
                    <a:pt x="19177" y="20066"/>
                  </a:lnTo>
                  <a:lnTo>
                    <a:pt x="97663" y="20066"/>
                  </a:lnTo>
                  <a:lnTo>
                    <a:pt x="97663" y="2286"/>
                  </a:lnTo>
                  <a:close/>
                </a:path>
                <a:path w="775970" h="151129">
                  <a:moveTo>
                    <a:pt x="212090" y="130556"/>
                  </a:moveTo>
                  <a:lnTo>
                    <a:pt x="140716" y="130556"/>
                  </a:lnTo>
                  <a:lnTo>
                    <a:pt x="140716" y="2286"/>
                  </a:lnTo>
                  <a:lnTo>
                    <a:pt x="121539" y="2286"/>
                  </a:lnTo>
                  <a:lnTo>
                    <a:pt x="121539" y="130556"/>
                  </a:lnTo>
                  <a:lnTo>
                    <a:pt x="121539" y="148336"/>
                  </a:lnTo>
                  <a:lnTo>
                    <a:pt x="212090" y="148336"/>
                  </a:lnTo>
                  <a:lnTo>
                    <a:pt x="212090" y="130556"/>
                  </a:lnTo>
                  <a:close/>
                </a:path>
                <a:path w="775970" h="151129">
                  <a:moveTo>
                    <a:pt x="354711" y="148094"/>
                  </a:moveTo>
                  <a:lnTo>
                    <a:pt x="336677" y="103886"/>
                  </a:lnTo>
                  <a:lnTo>
                    <a:pt x="330327" y="88265"/>
                  </a:lnTo>
                  <a:lnTo>
                    <a:pt x="309880" y="38277"/>
                  </a:lnTo>
                  <a:lnTo>
                    <a:pt x="309880" y="88265"/>
                  </a:lnTo>
                  <a:lnTo>
                    <a:pt x="260858" y="88265"/>
                  </a:lnTo>
                  <a:lnTo>
                    <a:pt x="279146" y="38735"/>
                  </a:lnTo>
                  <a:lnTo>
                    <a:pt x="283083" y="24765"/>
                  </a:lnTo>
                  <a:lnTo>
                    <a:pt x="284480" y="17780"/>
                  </a:lnTo>
                  <a:lnTo>
                    <a:pt x="288798" y="31242"/>
                  </a:lnTo>
                  <a:lnTo>
                    <a:pt x="294767" y="48006"/>
                  </a:lnTo>
                  <a:lnTo>
                    <a:pt x="309880" y="88265"/>
                  </a:lnTo>
                  <a:lnTo>
                    <a:pt x="309880" y="38277"/>
                  </a:lnTo>
                  <a:lnTo>
                    <a:pt x="301498" y="17780"/>
                  </a:lnTo>
                  <a:lnTo>
                    <a:pt x="295275" y="2540"/>
                  </a:lnTo>
                  <a:lnTo>
                    <a:pt x="274701" y="2540"/>
                  </a:lnTo>
                  <a:lnTo>
                    <a:pt x="218948" y="148094"/>
                  </a:lnTo>
                  <a:lnTo>
                    <a:pt x="239395" y="148094"/>
                  </a:lnTo>
                  <a:lnTo>
                    <a:pt x="255270" y="103886"/>
                  </a:lnTo>
                  <a:lnTo>
                    <a:pt x="315849" y="103886"/>
                  </a:lnTo>
                  <a:lnTo>
                    <a:pt x="332740" y="148094"/>
                  </a:lnTo>
                  <a:lnTo>
                    <a:pt x="354711" y="148094"/>
                  </a:lnTo>
                  <a:close/>
                </a:path>
                <a:path w="775970" h="151129">
                  <a:moveTo>
                    <a:pt x="473075" y="2540"/>
                  </a:moveTo>
                  <a:lnTo>
                    <a:pt x="453517" y="2540"/>
                  </a:lnTo>
                  <a:lnTo>
                    <a:pt x="411353" y="116078"/>
                  </a:lnTo>
                  <a:lnTo>
                    <a:pt x="408686" y="124079"/>
                  </a:lnTo>
                  <a:lnTo>
                    <a:pt x="406400" y="132092"/>
                  </a:lnTo>
                  <a:lnTo>
                    <a:pt x="404368" y="124587"/>
                  </a:lnTo>
                  <a:lnTo>
                    <a:pt x="401828" y="116713"/>
                  </a:lnTo>
                  <a:lnTo>
                    <a:pt x="361315" y="2540"/>
                  </a:lnTo>
                  <a:lnTo>
                    <a:pt x="340487" y="2540"/>
                  </a:lnTo>
                  <a:lnTo>
                    <a:pt x="396494" y="148094"/>
                  </a:lnTo>
                  <a:lnTo>
                    <a:pt x="416306" y="148094"/>
                  </a:lnTo>
                  <a:lnTo>
                    <a:pt x="422529" y="132092"/>
                  </a:lnTo>
                  <a:lnTo>
                    <a:pt x="473075" y="2540"/>
                  </a:lnTo>
                  <a:close/>
                </a:path>
                <a:path w="775970" h="151129">
                  <a:moveTo>
                    <a:pt x="623443" y="75311"/>
                  </a:moveTo>
                  <a:lnTo>
                    <a:pt x="622935" y="64897"/>
                  </a:lnTo>
                  <a:lnTo>
                    <a:pt x="610362" y="28321"/>
                  </a:lnTo>
                  <a:lnTo>
                    <a:pt x="604647" y="21082"/>
                  </a:lnTo>
                  <a:lnTo>
                    <a:pt x="603758" y="20243"/>
                  </a:lnTo>
                  <a:lnTo>
                    <a:pt x="603758" y="75311"/>
                  </a:lnTo>
                  <a:lnTo>
                    <a:pt x="602869" y="88646"/>
                  </a:lnTo>
                  <a:lnTo>
                    <a:pt x="582168" y="125476"/>
                  </a:lnTo>
                  <a:lnTo>
                    <a:pt x="553974" y="134112"/>
                  </a:lnTo>
                  <a:lnTo>
                    <a:pt x="543814" y="133096"/>
                  </a:lnTo>
                  <a:lnTo>
                    <a:pt x="512572" y="110617"/>
                  </a:lnTo>
                  <a:lnTo>
                    <a:pt x="504571" y="77470"/>
                  </a:lnTo>
                  <a:lnTo>
                    <a:pt x="505587" y="62230"/>
                  </a:lnTo>
                  <a:lnTo>
                    <a:pt x="527050" y="24384"/>
                  </a:lnTo>
                  <a:lnTo>
                    <a:pt x="554355" y="16510"/>
                  </a:lnTo>
                  <a:lnTo>
                    <a:pt x="561340" y="17018"/>
                  </a:lnTo>
                  <a:lnTo>
                    <a:pt x="567944" y="18415"/>
                  </a:lnTo>
                  <a:lnTo>
                    <a:pt x="597789" y="44450"/>
                  </a:lnTo>
                  <a:lnTo>
                    <a:pt x="603758" y="75311"/>
                  </a:lnTo>
                  <a:lnTo>
                    <a:pt x="603758" y="20243"/>
                  </a:lnTo>
                  <a:lnTo>
                    <a:pt x="564007" y="635"/>
                  </a:lnTo>
                  <a:lnTo>
                    <a:pt x="554228" y="0"/>
                  </a:lnTo>
                  <a:lnTo>
                    <a:pt x="514604" y="11557"/>
                  </a:lnTo>
                  <a:lnTo>
                    <a:pt x="489712" y="44831"/>
                  </a:lnTo>
                  <a:lnTo>
                    <a:pt x="484886" y="77470"/>
                  </a:lnTo>
                  <a:lnTo>
                    <a:pt x="485394" y="86614"/>
                  </a:lnTo>
                  <a:lnTo>
                    <a:pt x="503428" y="128778"/>
                  </a:lnTo>
                  <a:lnTo>
                    <a:pt x="544195" y="149860"/>
                  </a:lnTo>
                  <a:lnTo>
                    <a:pt x="554101" y="150507"/>
                  </a:lnTo>
                  <a:lnTo>
                    <a:pt x="563372" y="149860"/>
                  </a:lnTo>
                  <a:lnTo>
                    <a:pt x="599694" y="134112"/>
                  </a:lnTo>
                  <a:lnTo>
                    <a:pt x="621284" y="96405"/>
                  </a:lnTo>
                  <a:lnTo>
                    <a:pt x="623443" y="75311"/>
                  </a:lnTo>
                  <a:close/>
                </a:path>
                <a:path w="775970" h="151129">
                  <a:moveTo>
                    <a:pt x="775462" y="148094"/>
                  </a:moveTo>
                  <a:lnTo>
                    <a:pt x="745236" y="100711"/>
                  </a:lnTo>
                  <a:lnTo>
                    <a:pt x="722757" y="81915"/>
                  </a:lnTo>
                  <a:lnTo>
                    <a:pt x="732536" y="79883"/>
                  </a:lnTo>
                  <a:lnTo>
                    <a:pt x="740918" y="77089"/>
                  </a:lnTo>
                  <a:lnTo>
                    <a:pt x="747903" y="73152"/>
                  </a:lnTo>
                  <a:lnTo>
                    <a:pt x="753618" y="68326"/>
                  </a:lnTo>
                  <a:lnTo>
                    <a:pt x="754888" y="66675"/>
                  </a:lnTo>
                  <a:lnTo>
                    <a:pt x="757936" y="62738"/>
                  </a:lnTo>
                  <a:lnTo>
                    <a:pt x="761111" y="56515"/>
                  </a:lnTo>
                  <a:lnTo>
                    <a:pt x="763016" y="49657"/>
                  </a:lnTo>
                  <a:lnTo>
                    <a:pt x="763651" y="42291"/>
                  </a:lnTo>
                  <a:lnTo>
                    <a:pt x="763651" y="34290"/>
                  </a:lnTo>
                  <a:lnTo>
                    <a:pt x="761619" y="27051"/>
                  </a:lnTo>
                  <a:lnTo>
                    <a:pt x="756539" y="18542"/>
                  </a:lnTo>
                  <a:lnTo>
                    <a:pt x="753491" y="13716"/>
                  </a:lnTo>
                  <a:lnTo>
                    <a:pt x="743839" y="10464"/>
                  </a:lnTo>
                  <a:lnTo>
                    <a:pt x="743839" y="35433"/>
                  </a:lnTo>
                  <a:lnTo>
                    <a:pt x="743839" y="46990"/>
                  </a:lnTo>
                  <a:lnTo>
                    <a:pt x="742569" y="51308"/>
                  </a:lnTo>
                  <a:lnTo>
                    <a:pt x="739902" y="55245"/>
                  </a:lnTo>
                  <a:lnTo>
                    <a:pt x="737362" y="59309"/>
                  </a:lnTo>
                  <a:lnTo>
                    <a:pt x="733679" y="62230"/>
                  </a:lnTo>
                  <a:lnTo>
                    <a:pt x="723773" y="65786"/>
                  </a:lnTo>
                  <a:lnTo>
                    <a:pt x="717042" y="66675"/>
                  </a:lnTo>
                  <a:lnTo>
                    <a:pt x="666877" y="66675"/>
                  </a:lnTo>
                  <a:lnTo>
                    <a:pt x="666877" y="18542"/>
                  </a:lnTo>
                  <a:lnTo>
                    <a:pt x="723519" y="18542"/>
                  </a:lnTo>
                  <a:lnTo>
                    <a:pt x="731393" y="20828"/>
                  </a:lnTo>
                  <a:lnTo>
                    <a:pt x="741299" y="29718"/>
                  </a:lnTo>
                  <a:lnTo>
                    <a:pt x="743839" y="35433"/>
                  </a:lnTo>
                  <a:lnTo>
                    <a:pt x="743839" y="10464"/>
                  </a:lnTo>
                  <a:lnTo>
                    <a:pt x="721106" y="2794"/>
                  </a:lnTo>
                  <a:lnTo>
                    <a:pt x="712089" y="2540"/>
                  </a:lnTo>
                  <a:lnTo>
                    <a:pt x="647700" y="2540"/>
                  </a:lnTo>
                  <a:lnTo>
                    <a:pt x="647700" y="148094"/>
                  </a:lnTo>
                  <a:lnTo>
                    <a:pt x="666877" y="148094"/>
                  </a:lnTo>
                  <a:lnTo>
                    <a:pt x="666877" y="83439"/>
                  </a:lnTo>
                  <a:lnTo>
                    <a:pt x="694182" y="83439"/>
                  </a:lnTo>
                  <a:lnTo>
                    <a:pt x="697738" y="83705"/>
                  </a:lnTo>
                  <a:lnTo>
                    <a:pt x="699897" y="84201"/>
                  </a:lnTo>
                  <a:lnTo>
                    <a:pt x="751332" y="148094"/>
                  </a:lnTo>
                  <a:lnTo>
                    <a:pt x="775462" y="148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49511" y="3445764"/>
              <a:ext cx="775970" cy="150495"/>
            </a:xfrm>
            <a:custGeom>
              <a:avLst/>
              <a:gdLst/>
              <a:ahLst/>
              <a:cxnLst/>
              <a:rect l="l" t="t" r="r" b="b"/>
              <a:pathLst>
                <a:path w="775970" h="150495">
                  <a:moveTo>
                    <a:pt x="666877" y="18541"/>
                  </a:moveTo>
                  <a:lnTo>
                    <a:pt x="666877" y="66675"/>
                  </a:lnTo>
                  <a:lnTo>
                    <a:pt x="708152" y="66675"/>
                  </a:lnTo>
                  <a:lnTo>
                    <a:pt x="717042" y="66675"/>
                  </a:lnTo>
                  <a:lnTo>
                    <a:pt x="739902" y="55245"/>
                  </a:lnTo>
                  <a:lnTo>
                    <a:pt x="742569" y="51308"/>
                  </a:lnTo>
                  <a:lnTo>
                    <a:pt x="743839" y="46989"/>
                  </a:lnTo>
                  <a:lnTo>
                    <a:pt x="743839" y="42290"/>
                  </a:lnTo>
                  <a:lnTo>
                    <a:pt x="743839" y="35433"/>
                  </a:lnTo>
                  <a:lnTo>
                    <a:pt x="741299" y="29718"/>
                  </a:lnTo>
                  <a:lnTo>
                    <a:pt x="736346" y="25273"/>
                  </a:lnTo>
                  <a:lnTo>
                    <a:pt x="731393" y="20827"/>
                  </a:lnTo>
                  <a:lnTo>
                    <a:pt x="723519" y="18541"/>
                  </a:lnTo>
                  <a:lnTo>
                    <a:pt x="712851" y="18541"/>
                  </a:lnTo>
                  <a:lnTo>
                    <a:pt x="666877" y="18541"/>
                  </a:lnTo>
                  <a:close/>
                </a:path>
                <a:path w="775970" h="150495">
                  <a:moveTo>
                    <a:pt x="284480" y="17780"/>
                  </a:moveTo>
                  <a:lnTo>
                    <a:pt x="260858" y="88264"/>
                  </a:lnTo>
                  <a:lnTo>
                    <a:pt x="309880" y="88264"/>
                  </a:lnTo>
                  <a:lnTo>
                    <a:pt x="294767" y="48006"/>
                  </a:lnTo>
                  <a:lnTo>
                    <a:pt x="291592" y="39243"/>
                  </a:lnTo>
                  <a:lnTo>
                    <a:pt x="288798" y="31241"/>
                  </a:lnTo>
                  <a:lnTo>
                    <a:pt x="286512" y="24130"/>
                  </a:lnTo>
                  <a:lnTo>
                    <a:pt x="284480" y="17780"/>
                  </a:lnTo>
                  <a:close/>
                </a:path>
                <a:path w="775970" h="150495">
                  <a:moveTo>
                    <a:pt x="554355" y="16510"/>
                  </a:moveTo>
                  <a:lnTo>
                    <a:pt x="512826" y="38735"/>
                  </a:lnTo>
                  <a:lnTo>
                    <a:pt x="504571" y="77470"/>
                  </a:lnTo>
                  <a:lnTo>
                    <a:pt x="505460" y="89915"/>
                  </a:lnTo>
                  <a:lnTo>
                    <a:pt x="526161" y="125475"/>
                  </a:lnTo>
                  <a:lnTo>
                    <a:pt x="553974" y="134112"/>
                  </a:lnTo>
                  <a:lnTo>
                    <a:pt x="564388" y="133096"/>
                  </a:lnTo>
                  <a:lnTo>
                    <a:pt x="595757" y="110362"/>
                  </a:lnTo>
                  <a:lnTo>
                    <a:pt x="603758" y="75311"/>
                  </a:lnTo>
                  <a:lnTo>
                    <a:pt x="603377" y="66801"/>
                  </a:lnTo>
                  <a:lnTo>
                    <a:pt x="585597" y="27812"/>
                  </a:lnTo>
                  <a:lnTo>
                    <a:pt x="554355" y="16510"/>
                  </a:lnTo>
                  <a:close/>
                </a:path>
                <a:path w="775970" h="150495">
                  <a:moveTo>
                    <a:pt x="647700" y="2539"/>
                  </a:moveTo>
                  <a:lnTo>
                    <a:pt x="712089" y="2539"/>
                  </a:lnTo>
                  <a:lnTo>
                    <a:pt x="721106" y="2794"/>
                  </a:lnTo>
                  <a:lnTo>
                    <a:pt x="757555" y="20320"/>
                  </a:lnTo>
                  <a:lnTo>
                    <a:pt x="761619" y="27050"/>
                  </a:lnTo>
                  <a:lnTo>
                    <a:pt x="763651" y="34289"/>
                  </a:lnTo>
                  <a:lnTo>
                    <a:pt x="763651" y="42290"/>
                  </a:lnTo>
                  <a:lnTo>
                    <a:pt x="740918" y="77088"/>
                  </a:lnTo>
                  <a:lnTo>
                    <a:pt x="722757" y="81914"/>
                  </a:lnTo>
                  <a:lnTo>
                    <a:pt x="727837" y="84327"/>
                  </a:lnTo>
                  <a:lnTo>
                    <a:pt x="750189" y="108458"/>
                  </a:lnTo>
                  <a:lnTo>
                    <a:pt x="775462" y="148082"/>
                  </a:lnTo>
                  <a:lnTo>
                    <a:pt x="751332" y="148082"/>
                  </a:lnTo>
                  <a:lnTo>
                    <a:pt x="732155" y="117728"/>
                  </a:lnTo>
                  <a:lnTo>
                    <a:pt x="726567" y="108965"/>
                  </a:lnTo>
                  <a:lnTo>
                    <a:pt x="708660" y="88011"/>
                  </a:lnTo>
                  <a:lnTo>
                    <a:pt x="705739" y="86106"/>
                  </a:lnTo>
                  <a:lnTo>
                    <a:pt x="702818" y="84836"/>
                  </a:lnTo>
                  <a:lnTo>
                    <a:pt x="699897" y="84200"/>
                  </a:lnTo>
                  <a:lnTo>
                    <a:pt x="697738" y="83693"/>
                  </a:lnTo>
                  <a:lnTo>
                    <a:pt x="694182" y="83438"/>
                  </a:lnTo>
                  <a:lnTo>
                    <a:pt x="689229" y="83438"/>
                  </a:lnTo>
                  <a:lnTo>
                    <a:pt x="666877" y="83438"/>
                  </a:lnTo>
                  <a:lnTo>
                    <a:pt x="666877" y="148082"/>
                  </a:lnTo>
                  <a:lnTo>
                    <a:pt x="647700" y="148082"/>
                  </a:lnTo>
                  <a:lnTo>
                    <a:pt x="647700" y="2539"/>
                  </a:lnTo>
                  <a:close/>
                </a:path>
                <a:path w="775970" h="150495">
                  <a:moveTo>
                    <a:pt x="340487" y="2539"/>
                  </a:moveTo>
                  <a:lnTo>
                    <a:pt x="361315" y="2539"/>
                  </a:lnTo>
                  <a:lnTo>
                    <a:pt x="398780" y="108203"/>
                  </a:lnTo>
                  <a:lnTo>
                    <a:pt x="401828" y="116712"/>
                  </a:lnTo>
                  <a:lnTo>
                    <a:pt x="404368" y="124587"/>
                  </a:lnTo>
                  <a:lnTo>
                    <a:pt x="406400" y="132080"/>
                  </a:lnTo>
                  <a:lnTo>
                    <a:pt x="408686" y="124078"/>
                  </a:lnTo>
                  <a:lnTo>
                    <a:pt x="411353" y="116077"/>
                  </a:lnTo>
                  <a:lnTo>
                    <a:pt x="414274" y="108203"/>
                  </a:lnTo>
                  <a:lnTo>
                    <a:pt x="453517" y="2539"/>
                  </a:lnTo>
                  <a:lnTo>
                    <a:pt x="473075" y="2539"/>
                  </a:lnTo>
                  <a:lnTo>
                    <a:pt x="416306" y="148082"/>
                  </a:lnTo>
                  <a:lnTo>
                    <a:pt x="396494" y="148082"/>
                  </a:lnTo>
                  <a:lnTo>
                    <a:pt x="340487" y="2539"/>
                  </a:lnTo>
                  <a:close/>
                </a:path>
                <a:path w="775970" h="150495">
                  <a:moveTo>
                    <a:pt x="274701" y="2539"/>
                  </a:moveTo>
                  <a:lnTo>
                    <a:pt x="295275" y="2539"/>
                  </a:lnTo>
                  <a:lnTo>
                    <a:pt x="354711" y="148082"/>
                  </a:lnTo>
                  <a:lnTo>
                    <a:pt x="332740" y="148082"/>
                  </a:lnTo>
                  <a:lnTo>
                    <a:pt x="315849" y="103886"/>
                  </a:lnTo>
                  <a:lnTo>
                    <a:pt x="255270" y="103886"/>
                  </a:lnTo>
                  <a:lnTo>
                    <a:pt x="239395" y="148082"/>
                  </a:lnTo>
                  <a:lnTo>
                    <a:pt x="218948" y="148082"/>
                  </a:lnTo>
                  <a:lnTo>
                    <a:pt x="274701" y="2539"/>
                  </a:lnTo>
                  <a:close/>
                </a:path>
                <a:path w="775970" h="150495">
                  <a:moveTo>
                    <a:pt x="121539" y="2539"/>
                  </a:moveTo>
                  <a:lnTo>
                    <a:pt x="140716" y="2539"/>
                  </a:lnTo>
                  <a:lnTo>
                    <a:pt x="140716" y="130937"/>
                  </a:lnTo>
                  <a:lnTo>
                    <a:pt x="212090" y="130937"/>
                  </a:lnTo>
                  <a:lnTo>
                    <a:pt x="212090" y="148082"/>
                  </a:lnTo>
                  <a:lnTo>
                    <a:pt x="121539" y="148082"/>
                  </a:lnTo>
                  <a:lnTo>
                    <a:pt x="121539" y="2539"/>
                  </a:lnTo>
                  <a:close/>
                </a:path>
                <a:path w="775970" h="150495">
                  <a:moveTo>
                    <a:pt x="0" y="2539"/>
                  </a:moveTo>
                  <a:lnTo>
                    <a:pt x="97663" y="2539"/>
                  </a:lnTo>
                  <a:lnTo>
                    <a:pt x="97663" y="19685"/>
                  </a:lnTo>
                  <a:lnTo>
                    <a:pt x="19177" y="19685"/>
                  </a:lnTo>
                  <a:lnTo>
                    <a:pt x="19177" y="64770"/>
                  </a:lnTo>
                  <a:lnTo>
                    <a:pt x="87122" y="64770"/>
                  </a:lnTo>
                  <a:lnTo>
                    <a:pt x="87122" y="81914"/>
                  </a:lnTo>
                  <a:lnTo>
                    <a:pt x="19177" y="81914"/>
                  </a:lnTo>
                  <a:lnTo>
                    <a:pt x="19177" y="148082"/>
                  </a:lnTo>
                  <a:lnTo>
                    <a:pt x="0" y="148082"/>
                  </a:lnTo>
                  <a:lnTo>
                    <a:pt x="0" y="2539"/>
                  </a:lnTo>
                  <a:close/>
                </a:path>
                <a:path w="775970" h="150495">
                  <a:moveTo>
                    <a:pt x="554228" y="0"/>
                  </a:moveTo>
                  <a:lnTo>
                    <a:pt x="598043" y="14859"/>
                  </a:lnTo>
                  <a:lnTo>
                    <a:pt x="621284" y="54863"/>
                  </a:lnTo>
                  <a:lnTo>
                    <a:pt x="623443" y="75437"/>
                  </a:lnTo>
                  <a:lnTo>
                    <a:pt x="622935" y="86233"/>
                  </a:lnTo>
                  <a:lnTo>
                    <a:pt x="609600" y="123316"/>
                  </a:lnTo>
                  <a:lnTo>
                    <a:pt x="572389" y="148209"/>
                  </a:lnTo>
                  <a:lnTo>
                    <a:pt x="554101" y="150495"/>
                  </a:lnTo>
                  <a:lnTo>
                    <a:pt x="544195" y="149860"/>
                  </a:lnTo>
                  <a:lnTo>
                    <a:pt x="503428" y="128777"/>
                  </a:lnTo>
                  <a:lnTo>
                    <a:pt x="485394" y="86613"/>
                  </a:lnTo>
                  <a:lnTo>
                    <a:pt x="484886" y="77215"/>
                  </a:lnTo>
                  <a:lnTo>
                    <a:pt x="486029" y="60071"/>
                  </a:lnTo>
                  <a:lnTo>
                    <a:pt x="504190" y="20447"/>
                  </a:lnTo>
                  <a:lnTo>
                    <a:pt x="539623" y="1270"/>
                  </a:lnTo>
                  <a:lnTo>
                    <a:pt x="55422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6396" y="2532888"/>
            <a:ext cx="1584960" cy="3239770"/>
          </a:xfrm>
          <a:custGeom>
            <a:avLst/>
            <a:gdLst/>
            <a:ahLst/>
            <a:cxnLst/>
            <a:rect l="l" t="t" r="r" b="b"/>
            <a:pathLst>
              <a:path w="1584959" h="3239770">
                <a:moveTo>
                  <a:pt x="1584578" y="0"/>
                </a:moveTo>
                <a:lnTo>
                  <a:pt x="0" y="0"/>
                </a:lnTo>
                <a:lnTo>
                  <a:pt x="0" y="3239643"/>
                </a:lnTo>
                <a:lnTo>
                  <a:pt x="1584578" y="3239643"/>
                </a:lnTo>
                <a:lnTo>
                  <a:pt x="1584578" y="0"/>
                </a:lnTo>
                <a:close/>
              </a:path>
            </a:pathLst>
          </a:custGeom>
          <a:solidFill>
            <a:srgbClr val="F0F0F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16396" y="2532888"/>
            <a:ext cx="1584960" cy="32397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87960" marR="156210" indent="-94615">
              <a:lnSpc>
                <a:spcPct val="113599"/>
              </a:lnSpc>
              <a:buChar char="-"/>
              <a:tabLst>
                <a:tab pos="191770" algn="l"/>
              </a:tabLst>
            </a:pPr>
            <a:r>
              <a:rPr sz="1400" dirty="0">
                <a:latin typeface="Arial MT"/>
                <a:cs typeface="Arial MT"/>
              </a:rPr>
              <a:t>Atenúa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acide</a:t>
            </a:r>
            <a:r>
              <a:rPr sz="1400" spc="100" dirty="0">
                <a:latin typeface="Arial MT"/>
                <a:cs typeface="Arial MT"/>
              </a:rPr>
              <a:t>z</a:t>
            </a:r>
            <a:r>
              <a:rPr sz="1400" dirty="0">
                <a:latin typeface="Arial MT"/>
                <a:cs typeface="Arial MT"/>
              </a:rPr>
              <a:t>y  dulzor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-"/>
            </a:pPr>
            <a:endParaRPr sz="1650">
              <a:latin typeface="Arial MT"/>
              <a:cs typeface="Arial MT"/>
            </a:endParaRPr>
          </a:p>
          <a:p>
            <a:pPr marL="187960" marR="240665" indent="-94615">
              <a:lnSpc>
                <a:spcPct val="113599"/>
              </a:lnSpc>
              <a:spcBef>
                <a:spcPts val="5"/>
              </a:spcBef>
              <a:buChar char="-"/>
              <a:tabLst>
                <a:tab pos="202565" algn="l"/>
              </a:tabLst>
            </a:pP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u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  calor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-"/>
            </a:pPr>
            <a:endParaRPr sz="1650">
              <a:latin typeface="Arial MT"/>
              <a:cs typeface="Arial MT"/>
            </a:endParaRPr>
          </a:p>
          <a:p>
            <a:pPr marL="187960" marR="132715" indent="-94615">
              <a:lnSpc>
                <a:spcPct val="113700"/>
              </a:lnSpc>
              <a:buChar char="-"/>
              <a:tabLst>
                <a:tab pos="202565" algn="l"/>
              </a:tabLst>
            </a:pPr>
            <a:r>
              <a:rPr sz="1400" dirty="0">
                <a:latin typeface="Arial MT"/>
                <a:cs typeface="Arial MT"/>
              </a:rPr>
              <a:t>Se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potenciacon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frío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7023" y="2563367"/>
            <a:ext cx="1584960" cy="3241675"/>
          </a:xfrm>
          <a:custGeom>
            <a:avLst/>
            <a:gdLst/>
            <a:ahLst/>
            <a:cxnLst/>
            <a:rect l="l" t="t" r="r" b="b"/>
            <a:pathLst>
              <a:path w="1584959" h="3241675">
                <a:moveTo>
                  <a:pt x="1584578" y="0"/>
                </a:moveTo>
                <a:lnTo>
                  <a:pt x="0" y="0"/>
                </a:lnTo>
                <a:lnTo>
                  <a:pt x="0" y="3241167"/>
                </a:lnTo>
                <a:lnTo>
                  <a:pt x="1584578" y="3241167"/>
                </a:lnTo>
                <a:lnTo>
                  <a:pt x="1584578" y="0"/>
                </a:lnTo>
                <a:close/>
              </a:path>
            </a:pathLst>
          </a:custGeom>
          <a:solidFill>
            <a:srgbClr val="F0F0F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11511" y="2792323"/>
            <a:ext cx="1394460" cy="754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3980" marR="5080" indent="-94615">
              <a:lnSpc>
                <a:spcPct val="113900"/>
              </a:lnSpc>
              <a:spcBef>
                <a:spcPts val="90"/>
              </a:spcBef>
            </a:pPr>
            <a:r>
              <a:rPr sz="1400" dirty="0">
                <a:latin typeface="Arial MT"/>
                <a:cs typeface="Arial MT"/>
              </a:rPr>
              <a:t>-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Grasas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moderan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argo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acidez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11511" y="3766541"/>
            <a:ext cx="1355090" cy="510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980" marR="5080" indent="-94615">
              <a:lnSpc>
                <a:spcPct val="113599"/>
              </a:lnSpc>
              <a:spcBef>
                <a:spcPts val="95"/>
              </a:spcBef>
            </a:pPr>
            <a:r>
              <a:rPr sz="1400" dirty="0">
                <a:latin typeface="Arial MT"/>
                <a:cs typeface="Arial MT"/>
              </a:rPr>
              <a:t>- Harinosas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atenúan</a:t>
            </a:r>
            <a:r>
              <a:rPr sz="1400" spc="-1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taninos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6804" y="2551176"/>
            <a:ext cx="1583055" cy="3239770"/>
          </a:xfrm>
          <a:custGeom>
            <a:avLst/>
            <a:gdLst/>
            <a:ahLst/>
            <a:cxnLst/>
            <a:rect l="l" t="t" r="r" b="b"/>
            <a:pathLst>
              <a:path w="1583054" h="3239770">
                <a:moveTo>
                  <a:pt x="1583054" y="0"/>
                </a:moveTo>
                <a:lnTo>
                  <a:pt x="0" y="0"/>
                </a:lnTo>
                <a:lnTo>
                  <a:pt x="0" y="3239643"/>
                </a:lnTo>
                <a:lnTo>
                  <a:pt x="1583054" y="3239643"/>
                </a:lnTo>
                <a:lnTo>
                  <a:pt x="1583054" y="0"/>
                </a:lnTo>
                <a:close/>
              </a:path>
            </a:pathLst>
          </a:custGeom>
          <a:solidFill>
            <a:srgbClr val="F0F0F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56804" y="2551176"/>
            <a:ext cx="1583055" cy="32397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92710" marR="137160">
              <a:lnSpc>
                <a:spcPct val="113799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Alta - potencia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alcohol, acidez,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dul</a:t>
            </a:r>
            <a:r>
              <a:rPr sz="1400" spc="-10" dirty="0">
                <a:latin typeface="Arial MT"/>
                <a:cs typeface="Arial MT"/>
              </a:rPr>
              <a:t>z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spc="-8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5" dirty="0">
                <a:latin typeface="Arial MT"/>
                <a:cs typeface="Arial MT"/>
              </a:rPr>
              <a:t>nu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e  </a:t>
            </a:r>
            <a:r>
              <a:rPr sz="1400" spc="-25" dirty="0">
                <a:latin typeface="Arial MT"/>
                <a:cs typeface="Arial MT"/>
              </a:rPr>
              <a:t>amargor.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 MT"/>
              <a:cs typeface="Arial MT"/>
            </a:endParaRPr>
          </a:p>
          <a:p>
            <a:pPr marL="92710" marR="214629">
              <a:lnSpc>
                <a:spcPct val="113999"/>
              </a:lnSpc>
              <a:spcBef>
                <a:spcPts val="5"/>
              </a:spcBef>
            </a:pPr>
            <a:r>
              <a:rPr sz="1400" spc="-5" dirty="0">
                <a:latin typeface="Arial MT"/>
                <a:cs typeface="Arial MT"/>
              </a:rPr>
              <a:t>Baja </a:t>
            </a:r>
            <a:r>
              <a:rPr sz="1400" dirty="0">
                <a:latin typeface="Arial MT"/>
                <a:cs typeface="Arial MT"/>
              </a:rPr>
              <a:t>– potencia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m</a:t>
            </a:r>
            <a:r>
              <a:rPr sz="1400" spc="-15" dirty="0">
                <a:latin typeface="Arial MT"/>
                <a:cs typeface="Arial MT"/>
              </a:rPr>
              <a:t>argo</a:t>
            </a:r>
            <a:r>
              <a:rPr sz="1400" spc="-8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reduce  la sensación de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alcohol, la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acidez,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-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dulzor  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salado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47032" y="2523744"/>
            <a:ext cx="1583055" cy="3239770"/>
          </a:xfrm>
          <a:custGeom>
            <a:avLst/>
            <a:gdLst/>
            <a:ahLst/>
            <a:cxnLst/>
            <a:rect l="l" t="t" r="r" b="b"/>
            <a:pathLst>
              <a:path w="1583054" h="3239770">
                <a:moveTo>
                  <a:pt x="1583055" y="0"/>
                </a:moveTo>
                <a:lnTo>
                  <a:pt x="0" y="0"/>
                </a:lnTo>
                <a:lnTo>
                  <a:pt x="0" y="3239642"/>
                </a:lnTo>
                <a:lnTo>
                  <a:pt x="1583055" y="3239642"/>
                </a:lnTo>
                <a:lnTo>
                  <a:pt x="1583055" y="0"/>
                </a:lnTo>
                <a:close/>
              </a:path>
            </a:pathLst>
          </a:custGeom>
          <a:solidFill>
            <a:srgbClr val="F0F0F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7032" y="2523744"/>
            <a:ext cx="1583055" cy="221214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86055" marR="188595" indent="-94615">
              <a:lnSpc>
                <a:spcPct val="113599"/>
              </a:lnSpc>
              <a:buChar char="-"/>
              <a:tabLst>
                <a:tab pos="200660" algn="l"/>
              </a:tabLst>
            </a:pPr>
            <a:r>
              <a:rPr sz="1400" dirty="0">
                <a:latin typeface="Arial MT"/>
                <a:cs typeface="Arial MT"/>
              </a:rPr>
              <a:t>Realza los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ás</a:t>
            </a:r>
            <a:r>
              <a:rPr sz="1400" spc="-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sabores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-"/>
            </a:pPr>
            <a:endParaRPr sz="1650" dirty="0">
              <a:latin typeface="Arial MT"/>
              <a:cs typeface="Arial MT"/>
            </a:endParaRPr>
          </a:p>
          <a:p>
            <a:pPr marL="186055" marR="132715" indent="-94615">
              <a:lnSpc>
                <a:spcPct val="113599"/>
              </a:lnSpc>
              <a:buChar char="-"/>
              <a:tabLst>
                <a:tab pos="200660" algn="l"/>
              </a:tabLst>
            </a:pPr>
            <a:r>
              <a:rPr sz="1400" dirty="0">
                <a:latin typeface="Arial MT"/>
                <a:cs typeface="Arial MT"/>
              </a:rPr>
              <a:t>Se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10" dirty="0" err="1">
                <a:latin typeface="Arial MT"/>
                <a:cs typeface="Arial MT"/>
              </a:rPr>
              <a:t>potencia</a:t>
            </a:r>
            <a:r>
              <a:rPr lang="es-MX" sz="1400" spc="1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con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el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calor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-"/>
            </a:pPr>
            <a:endParaRPr sz="1650" dirty="0">
              <a:latin typeface="Arial MT"/>
              <a:cs typeface="Arial MT"/>
            </a:endParaRPr>
          </a:p>
          <a:p>
            <a:pPr marL="186055" marR="241300" indent="-94615">
              <a:lnSpc>
                <a:spcPct val="113700"/>
              </a:lnSpc>
              <a:buChar char="-"/>
              <a:tabLst>
                <a:tab pos="200660" algn="l"/>
              </a:tabLst>
            </a:pP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u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  </a:t>
            </a:r>
            <a:r>
              <a:rPr sz="1400" spc="-5" dirty="0">
                <a:latin typeface="Arial MT"/>
                <a:cs typeface="Arial MT"/>
              </a:rPr>
              <a:t>el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frío</a:t>
            </a:r>
          </a:p>
        </p:txBody>
      </p:sp>
      <p:sp>
        <p:nvSpPr>
          <p:cNvPr id="11" name="object 11"/>
          <p:cNvSpPr/>
          <p:nvPr/>
        </p:nvSpPr>
        <p:spPr>
          <a:xfrm>
            <a:off x="2694432" y="2546604"/>
            <a:ext cx="1583055" cy="3239770"/>
          </a:xfrm>
          <a:custGeom>
            <a:avLst/>
            <a:gdLst/>
            <a:ahLst/>
            <a:cxnLst/>
            <a:rect l="l" t="t" r="r" b="b"/>
            <a:pathLst>
              <a:path w="1583054" h="3239770">
                <a:moveTo>
                  <a:pt x="1583055" y="0"/>
                </a:moveTo>
                <a:lnTo>
                  <a:pt x="0" y="0"/>
                </a:lnTo>
                <a:lnTo>
                  <a:pt x="0" y="3239643"/>
                </a:lnTo>
                <a:lnTo>
                  <a:pt x="1583055" y="3239643"/>
                </a:lnTo>
                <a:lnTo>
                  <a:pt x="1583055" y="0"/>
                </a:lnTo>
                <a:close/>
              </a:path>
            </a:pathLst>
          </a:custGeom>
          <a:solidFill>
            <a:srgbClr val="F0F0F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94432" y="2546604"/>
            <a:ext cx="1583055" cy="32397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91440" marR="409575">
              <a:lnSpc>
                <a:spcPct val="113999"/>
              </a:lnSpc>
              <a:buChar char="-"/>
              <a:tabLst>
                <a:tab pos="200025" algn="l"/>
              </a:tabLst>
            </a:pPr>
            <a:r>
              <a:rPr sz="1400" dirty="0">
                <a:latin typeface="Arial MT"/>
                <a:cs typeface="Arial MT"/>
              </a:rPr>
              <a:t>Refuerza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ast</a:t>
            </a:r>
            <a:r>
              <a:rPr sz="1400" spc="-1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5" dirty="0">
                <a:latin typeface="Arial MT"/>
                <a:cs typeface="Arial MT"/>
              </a:rPr>
              <a:t>ngen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ia</a:t>
            </a:r>
            <a:r>
              <a:rPr sz="1400" spc="-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  amargo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-"/>
            </a:pPr>
            <a:endParaRPr sz="1650">
              <a:latin typeface="Arial MT"/>
              <a:cs typeface="Arial MT"/>
            </a:endParaRPr>
          </a:p>
          <a:p>
            <a:pPr marL="91440" marR="167640">
              <a:lnSpc>
                <a:spcPct val="113599"/>
              </a:lnSpc>
              <a:buChar char="-"/>
              <a:tabLst>
                <a:tab pos="200025" algn="l"/>
              </a:tabLst>
            </a:pP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ealza</a:t>
            </a:r>
            <a:r>
              <a:rPr sz="1400" spc="-2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sabores  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dulzor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-"/>
            </a:pPr>
            <a:endParaRPr sz="1850">
              <a:latin typeface="Arial MT"/>
              <a:cs typeface="Arial MT"/>
            </a:endParaRPr>
          </a:p>
          <a:p>
            <a:pPr marL="199390" indent="-108585">
              <a:lnSpc>
                <a:spcPct val="100000"/>
              </a:lnSpc>
              <a:buChar char="-"/>
              <a:tabLst>
                <a:tab pos="200025" algn="l"/>
              </a:tabLst>
            </a:pP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u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  <a:spcBef>
                <a:spcPts val="225"/>
              </a:spcBef>
            </a:pPr>
            <a:r>
              <a:rPr sz="1400" dirty="0">
                <a:latin typeface="Arial MT"/>
                <a:cs typeface="Arial MT"/>
              </a:rPr>
              <a:t>frío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4024" y="2554223"/>
            <a:ext cx="1584960" cy="3241675"/>
          </a:xfrm>
          <a:custGeom>
            <a:avLst/>
            <a:gdLst/>
            <a:ahLst/>
            <a:cxnLst/>
            <a:rect l="l" t="t" r="r" b="b"/>
            <a:pathLst>
              <a:path w="1584960" h="3241675">
                <a:moveTo>
                  <a:pt x="1584578" y="0"/>
                </a:moveTo>
                <a:lnTo>
                  <a:pt x="0" y="0"/>
                </a:lnTo>
                <a:lnTo>
                  <a:pt x="0" y="3241166"/>
                </a:lnTo>
                <a:lnTo>
                  <a:pt x="1584578" y="3241166"/>
                </a:lnTo>
                <a:lnTo>
                  <a:pt x="1584578" y="0"/>
                </a:lnTo>
                <a:close/>
              </a:path>
            </a:pathLst>
          </a:custGeom>
          <a:solidFill>
            <a:srgbClr val="F0F0F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4024" y="2554223"/>
            <a:ext cx="1584960" cy="32416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86690" marR="128905" indent="-94615" algn="just">
              <a:lnSpc>
                <a:spcPct val="113900"/>
              </a:lnSpc>
              <a:buFont typeface="Arial MT"/>
              <a:buChar char="-"/>
              <a:tabLst>
                <a:tab pos="222250" algn="l"/>
              </a:tabLst>
            </a:pPr>
            <a:r>
              <a:rPr dirty="0"/>
              <a:t>	</a:t>
            </a:r>
            <a:r>
              <a:rPr sz="1400" spc="-10" dirty="0">
                <a:latin typeface="Arial MT"/>
                <a:cs typeface="Arial MT"/>
              </a:rPr>
              <a:t>Equilibra ácido,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modera amargo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salado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-"/>
            </a:pPr>
            <a:endParaRPr sz="1650">
              <a:latin typeface="Arial MT"/>
              <a:cs typeface="Arial MT"/>
            </a:endParaRPr>
          </a:p>
          <a:p>
            <a:pPr marL="186690" marR="133985" indent="-94615" algn="just">
              <a:lnSpc>
                <a:spcPct val="113599"/>
              </a:lnSpc>
              <a:buChar char="-"/>
              <a:tabLst>
                <a:tab pos="200660" algn="l"/>
              </a:tabLst>
            </a:pPr>
            <a:r>
              <a:rPr sz="1400" dirty="0">
                <a:latin typeface="Arial MT"/>
                <a:cs typeface="Arial MT"/>
              </a:rPr>
              <a:t>Se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potenciacon </a:t>
            </a:r>
            <a:r>
              <a:rPr sz="1400" spc="-3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calor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-"/>
            </a:pPr>
            <a:endParaRPr sz="1800">
              <a:latin typeface="Arial MT"/>
              <a:cs typeface="Arial MT"/>
            </a:endParaRPr>
          </a:p>
          <a:p>
            <a:pPr marL="186690" marR="240665" indent="-94615">
              <a:lnSpc>
                <a:spcPct val="112100"/>
              </a:lnSpc>
              <a:buChar char="-"/>
              <a:tabLst>
                <a:tab pos="200660" algn="l"/>
              </a:tabLst>
            </a:pP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u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29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  frío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1666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Interacciones</a:t>
            </a:r>
            <a:endParaRPr sz="2000"/>
          </a:p>
        </p:txBody>
      </p:sp>
      <p:grpSp>
        <p:nvGrpSpPr>
          <p:cNvPr id="16" name="object 16"/>
          <p:cNvGrpSpPr/>
          <p:nvPr/>
        </p:nvGrpSpPr>
        <p:grpSpPr>
          <a:xfrm>
            <a:off x="896111" y="1540763"/>
            <a:ext cx="1711960" cy="1073150"/>
            <a:chOff x="896111" y="1540763"/>
            <a:chExt cx="1711960" cy="107315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111" y="1540763"/>
              <a:ext cx="1711452" cy="1072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111" y="1845563"/>
              <a:ext cx="102108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547" y="1580387"/>
              <a:ext cx="1592580" cy="9555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5023" y="1883663"/>
              <a:ext cx="854963" cy="29413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434464" y="1917319"/>
            <a:ext cx="628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DULCE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47188" y="1540763"/>
            <a:ext cx="1710055" cy="1073150"/>
            <a:chOff x="2647188" y="1540763"/>
            <a:chExt cx="1710055" cy="107315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7188" y="1540763"/>
              <a:ext cx="1709927" cy="10728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1132" y="1845563"/>
              <a:ext cx="1153668" cy="4099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6624" y="1580387"/>
              <a:ext cx="1591055" cy="9555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9044" y="1883663"/>
              <a:ext cx="987552" cy="29413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117595" y="1917319"/>
            <a:ext cx="760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398264" y="1540763"/>
            <a:ext cx="1710055" cy="1073150"/>
            <a:chOff x="4398264" y="1540763"/>
            <a:chExt cx="1710055" cy="1073150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8264" y="1540763"/>
              <a:ext cx="1709927" cy="10728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97552" y="1845563"/>
              <a:ext cx="982979" cy="4099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57700" y="1580387"/>
              <a:ext cx="1591055" cy="9555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5464" y="1883663"/>
              <a:ext cx="816863" cy="29413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954015" y="1931670"/>
            <a:ext cx="598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ÁC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149340" y="1540763"/>
            <a:ext cx="1710055" cy="1073150"/>
            <a:chOff x="6149340" y="1540763"/>
            <a:chExt cx="1710055" cy="107315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49340" y="1540763"/>
              <a:ext cx="1709927" cy="10728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34328" y="1845563"/>
              <a:ext cx="1213103" cy="4099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08776" y="1580387"/>
              <a:ext cx="1591055" cy="9555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92240" y="1883663"/>
              <a:ext cx="1046988" cy="29413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592316" y="1931670"/>
            <a:ext cx="821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AMARGO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898892" y="1540763"/>
            <a:ext cx="1767839" cy="1073150"/>
            <a:chOff x="7898892" y="1540763"/>
            <a:chExt cx="1767839" cy="1073150"/>
          </a:xfrm>
        </p:grpSpPr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98892" y="1540763"/>
              <a:ext cx="1711452" cy="10728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14132" y="1845563"/>
              <a:ext cx="1752600" cy="40995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59852" y="1580387"/>
              <a:ext cx="1591055" cy="95554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72044" y="1883663"/>
              <a:ext cx="1586483" cy="294132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072373" y="1917319"/>
            <a:ext cx="13563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TUR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649968" y="1540763"/>
            <a:ext cx="1711960" cy="1073150"/>
            <a:chOff x="9649968" y="1540763"/>
            <a:chExt cx="1711960" cy="1073150"/>
          </a:xfrm>
        </p:grpSpPr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49968" y="1540763"/>
              <a:ext cx="1711452" cy="107289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19716" y="1845563"/>
              <a:ext cx="1243583" cy="40995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709404" y="1580337"/>
              <a:ext cx="1592580" cy="955675"/>
            </a:xfrm>
            <a:custGeom>
              <a:avLst/>
              <a:gdLst/>
              <a:ahLst/>
              <a:cxnLst/>
              <a:rect l="l" t="t" r="r" b="b"/>
              <a:pathLst>
                <a:path w="1592579" h="955675">
                  <a:moveTo>
                    <a:pt x="1592199" y="0"/>
                  </a:moveTo>
                  <a:lnTo>
                    <a:pt x="0" y="0"/>
                  </a:lnTo>
                  <a:lnTo>
                    <a:pt x="0" y="955471"/>
                  </a:lnTo>
                  <a:lnTo>
                    <a:pt x="1592199" y="955471"/>
                  </a:lnTo>
                  <a:lnTo>
                    <a:pt x="1592199" y="0"/>
                  </a:lnTo>
                  <a:close/>
                </a:path>
              </a:pathLst>
            </a:custGeom>
            <a:solidFill>
              <a:srgbClr val="A3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77628" y="1883663"/>
              <a:ext cx="1077468" cy="294132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9717023" y="1580337"/>
            <a:ext cx="1584960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74015">
              <a:lnSpc>
                <a:spcPct val="100000"/>
              </a:lnSpc>
              <a:spcBef>
                <a:spcPts val="10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TEXTURA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2823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Componentes</a:t>
            </a:r>
            <a:r>
              <a:rPr sz="2000" spc="-55" dirty="0"/>
              <a:t> </a:t>
            </a:r>
            <a:r>
              <a:rPr sz="2000" dirty="0"/>
              <a:t>del</a:t>
            </a:r>
            <a:r>
              <a:rPr sz="2000" spc="-125" dirty="0"/>
              <a:t> </a:t>
            </a:r>
            <a:r>
              <a:rPr sz="2000" dirty="0"/>
              <a:t>plato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906576" y="1396111"/>
            <a:ext cx="2276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Materia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prima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central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576" y="1837766"/>
            <a:ext cx="2066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Método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cocción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2280285"/>
            <a:ext cx="1304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2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u</a:t>
            </a:r>
            <a:r>
              <a:rPr sz="1600" b="1" spc="-2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rnici</a:t>
            </a:r>
            <a:r>
              <a:rPr sz="1600" b="1" spc="-25" dirty="0">
                <a:latin typeface="Arial"/>
                <a:cs typeface="Arial"/>
              </a:rPr>
              <a:t>ó</a:t>
            </a:r>
            <a:r>
              <a:rPr sz="1600" b="1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576" y="2722625"/>
            <a:ext cx="883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Salsas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576" y="3164839"/>
            <a:ext cx="1139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20" dirty="0">
                <a:latin typeface="Arial"/>
                <a:cs typeface="Arial"/>
              </a:rPr>
              <a:t>Aderezos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576" y="3606800"/>
            <a:ext cx="1433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26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m</a:t>
            </a:r>
            <a:r>
              <a:rPr sz="1600" b="1" spc="-25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eratura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576" y="4049014"/>
            <a:ext cx="938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155" dirty="0">
                <a:latin typeface="Arial"/>
                <a:cs typeface="Arial"/>
              </a:rPr>
              <a:t>T</a:t>
            </a:r>
            <a:r>
              <a:rPr sz="1600" b="1" spc="-30" dirty="0">
                <a:latin typeface="Arial"/>
                <a:cs typeface="Arial"/>
              </a:rPr>
              <a:t>ex</a:t>
            </a:r>
            <a:r>
              <a:rPr sz="1600" b="1" spc="-35" dirty="0">
                <a:latin typeface="Arial"/>
                <a:cs typeface="Arial"/>
              </a:rPr>
              <a:t>tu</a:t>
            </a:r>
            <a:r>
              <a:rPr sz="1600" b="1" spc="-30" dirty="0">
                <a:latin typeface="Arial"/>
                <a:cs typeface="Arial"/>
              </a:rPr>
              <a:t>r</a:t>
            </a:r>
            <a:r>
              <a:rPr sz="1600" b="1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6576" y="4490669"/>
            <a:ext cx="1251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10" dirty="0">
                <a:latin typeface="Arial"/>
                <a:cs typeface="Arial"/>
              </a:rPr>
              <a:t>Intensidad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576" y="4933315"/>
            <a:ext cx="747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Picor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6576" y="5375249"/>
            <a:ext cx="1658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Paso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ú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6576" y="5817209"/>
            <a:ext cx="1513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Personalidad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551432"/>
            <a:ext cx="3948683" cy="426262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250692" y="1371600"/>
            <a:ext cx="313690" cy="360045"/>
          </a:xfrm>
          <a:custGeom>
            <a:avLst/>
            <a:gdLst/>
            <a:ahLst/>
            <a:cxnLst/>
            <a:rect l="l" t="t" r="r" b="b"/>
            <a:pathLst>
              <a:path w="313689" h="360044">
                <a:moveTo>
                  <a:pt x="313435" y="0"/>
                </a:moveTo>
                <a:lnTo>
                  <a:pt x="313435" y="359663"/>
                </a:lnTo>
              </a:path>
              <a:path w="313689" h="360044">
                <a:moveTo>
                  <a:pt x="313435" y="183261"/>
                </a:moveTo>
                <a:lnTo>
                  <a:pt x="0" y="179450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92144" y="1347342"/>
            <a:ext cx="430720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28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Carne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roja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b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ca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</a:t>
            </a:r>
            <a:r>
              <a:rPr sz="1200" spc="-15" dirty="0">
                <a:latin typeface="Arial MT"/>
                <a:cs typeface="Arial MT"/>
              </a:rPr>
              <a:t>z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x</a:t>
            </a:r>
            <a:r>
              <a:rPr sz="1200" spc="-5" dirty="0">
                <a:latin typeface="Arial MT"/>
                <a:cs typeface="Arial MT"/>
              </a:rPr>
              <a:t>ó</a:t>
            </a:r>
            <a:r>
              <a:rPr sz="1200" dirty="0">
                <a:latin typeface="Arial MT"/>
                <a:cs typeface="Arial MT"/>
              </a:rPr>
              <a:t>ti</a:t>
            </a:r>
            <a:r>
              <a:rPr sz="1200" spc="-15" dirty="0">
                <a:latin typeface="Arial MT"/>
                <a:cs typeface="Arial MT"/>
              </a:rPr>
              <a:t>c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sta –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70" dirty="0">
                <a:latin typeface="Arial MT"/>
                <a:cs typeface="Arial MT"/>
              </a:rPr>
              <a:t>V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25" dirty="0">
                <a:latin typeface="Arial MT"/>
                <a:cs typeface="Arial MT"/>
              </a:rPr>
              <a:t>g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1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  Quesos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5" dirty="0">
                <a:latin typeface="Arial MT"/>
                <a:cs typeface="Arial MT"/>
              </a:rPr>
              <a:t> Embutidos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Masas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latin typeface="Arial MT"/>
                <a:cs typeface="Arial MT"/>
              </a:rPr>
              <a:t>Crudo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Marinado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Asado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Rostizado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Grillado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Hervido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Frito</a:t>
            </a:r>
            <a:r>
              <a:rPr sz="1200" spc="-1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lt</a:t>
            </a:r>
            <a:r>
              <a:rPr sz="1200" spc="-15" dirty="0">
                <a:latin typeface="Arial MT"/>
                <a:cs typeface="Arial MT"/>
              </a:rPr>
              <a:t>ead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B</a:t>
            </a:r>
            <a:r>
              <a:rPr sz="1200" spc="-5" dirty="0">
                <a:latin typeface="Arial MT"/>
                <a:cs typeface="Arial MT"/>
              </a:rPr>
              <a:t>ras</a:t>
            </a:r>
            <a:r>
              <a:rPr sz="1200" spc="-15" dirty="0">
                <a:latin typeface="Arial MT"/>
                <a:cs typeface="Arial MT"/>
              </a:rPr>
              <a:t>ead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Horn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2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</a:t>
            </a:r>
            <a:r>
              <a:rPr sz="1200" spc="5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isa</a:t>
            </a:r>
            <a:r>
              <a:rPr sz="1200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50692" y="1813560"/>
            <a:ext cx="313690" cy="361315"/>
          </a:xfrm>
          <a:custGeom>
            <a:avLst/>
            <a:gdLst/>
            <a:ahLst/>
            <a:cxnLst/>
            <a:rect l="l" t="t" r="r" b="b"/>
            <a:pathLst>
              <a:path w="313689" h="361314">
                <a:moveTo>
                  <a:pt x="313435" y="0"/>
                </a:moveTo>
                <a:lnTo>
                  <a:pt x="313435" y="361061"/>
                </a:lnTo>
              </a:path>
              <a:path w="313689" h="361314">
                <a:moveTo>
                  <a:pt x="313435" y="184150"/>
                </a:moveTo>
                <a:lnTo>
                  <a:pt x="0" y="180212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0692" y="2257044"/>
            <a:ext cx="313690" cy="360045"/>
          </a:xfrm>
          <a:custGeom>
            <a:avLst/>
            <a:gdLst/>
            <a:ahLst/>
            <a:cxnLst/>
            <a:rect l="l" t="t" r="r" b="b"/>
            <a:pathLst>
              <a:path w="313689" h="360044">
                <a:moveTo>
                  <a:pt x="313435" y="0"/>
                </a:moveTo>
                <a:lnTo>
                  <a:pt x="313435" y="359663"/>
                </a:lnTo>
              </a:path>
              <a:path w="313689" h="360044">
                <a:moveTo>
                  <a:pt x="313435" y="183260"/>
                </a:moveTo>
                <a:lnTo>
                  <a:pt x="0" y="179450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92144" y="2324227"/>
            <a:ext cx="40214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 MT"/>
                <a:cs typeface="Arial MT"/>
              </a:rPr>
              <a:t>Vegetales: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crudos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cocidos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Legumbres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Harinas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Cremas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50692" y="2699004"/>
            <a:ext cx="313690" cy="360045"/>
          </a:xfrm>
          <a:custGeom>
            <a:avLst/>
            <a:gdLst/>
            <a:ahLst/>
            <a:cxnLst/>
            <a:rect l="l" t="t" r="r" b="b"/>
            <a:pathLst>
              <a:path w="313689" h="360044">
                <a:moveTo>
                  <a:pt x="313435" y="0"/>
                </a:moveTo>
                <a:lnTo>
                  <a:pt x="313435" y="359537"/>
                </a:lnTo>
              </a:path>
              <a:path w="313689" h="360044">
                <a:moveTo>
                  <a:pt x="313435" y="183261"/>
                </a:moveTo>
                <a:lnTo>
                  <a:pt x="0" y="179578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92144" y="2766821"/>
            <a:ext cx="4300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Frías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Calientes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 </a:t>
            </a:r>
            <a:r>
              <a:rPr sz="1200" spc="-10" dirty="0">
                <a:latin typeface="Arial MT"/>
                <a:cs typeface="Arial MT"/>
              </a:rPr>
              <a:t>Composición: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tomate,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pesto,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picante,</a:t>
            </a:r>
            <a:r>
              <a:rPr sz="1200" spc="-1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lácteos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50692" y="3140964"/>
            <a:ext cx="313690" cy="360045"/>
          </a:xfrm>
          <a:custGeom>
            <a:avLst/>
            <a:gdLst/>
            <a:ahLst/>
            <a:cxnLst/>
            <a:rect l="l" t="t" r="r" b="b"/>
            <a:pathLst>
              <a:path w="313689" h="360045">
                <a:moveTo>
                  <a:pt x="313435" y="0"/>
                </a:moveTo>
                <a:lnTo>
                  <a:pt x="313435" y="359663"/>
                </a:lnTo>
              </a:path>
              <a:path w="313689" h="360045">
                <a:moveTo>
                  <a:pt x="313435" y="183261"/>
                </a:moveTo>
                <a:lnTo>
                  <a:pt x="0" y="179577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92144" y="3209671"/>
            <a:ext cx="4043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Picantes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1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Acidos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Cremosos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Salados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1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Agridulces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Dulces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50692" y="3582923"/>
            <a:ext cx="313690" cy="361315"/>
          </a:xfrm>
          <a:custGeom>
            <a:avLst/>
            <a:gdLst/>
            <a:ahLst/>
            <a:cxnLst/>
            <a:rect l="l" t="t" r="r" b="b"/>
            <a:pathLst>
              <a:path w="313689" h="361314">
                <a:moveTo>
                  <a:pt x="313435" y="0"/>
                </a:moveTo>
                <a:lnTo>
                  <a:pt x="313435" y="361061"/>
                </a:lnTo>
              </a:path>
              <a:path w="313689" h="361314">
                <a:moveTo>
                  <a:pt x="313435" y="184150"/>
                </a:moveTo>
                <a:lnTo>
                  <a:pt x="0" y="180212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92144" y="3651884"/>
            <a:ext cx="2301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F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0" dirty="0">
                <a:latin typeface="Arial MT"/>
                <a:cs typeface="Arial MT"/>
              </a:rPr>
              <a:t>í</a:t>
            </a:r>
            <a:r>
              <a:rPr sz="1200" spc="-5" dirty="0">
                <a:latin typeface="Arial MT"/>
                <a:cs typeface="Arial MT"/>
              </a:rPr>
              <a:t>o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Cal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T</a:t>
            </a:r>
            <a:r>
              <a:rPr sz="1200" spc="-20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b</a:t>
            </a:r>
            <a:r>
              <a:rPr sz="1200" spc="-2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có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1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50692" y="4026408"/>
            <a:ext cx="313690" cy="360045"/>
          </a:xfrm>
          <a:custGeom>
            <a:avLst/>
            <a:gdLst/>
            <a:ahLst/>
            <a:cxnLst/>
            <a:rect l="l" t="t" r="r" b="b"/>
            <a:pathLst>
              <a:path w="313689" h="360045">
                <a:moveTo>
                  <a:pt x="313435" y="0"/>
                </a:moveTo>
                <a:lnTo>
                  <a:pt x="313435" y="359664"/>
                </a:lnTo>
              </a:path>
              <a:path w="313689" h="360045">
                <a:moveTo>
                  <a:pt x="313435" y="183261"/>
                </a:moveTo>
                <a:lnTo>
                  <a:pt x="0" y="179578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92144" y="4094479"/>
            <a:ext cx="4101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Cremoso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Líquido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Crocante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Astringente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10" dirty="0">
                <a:latin typeface="Arial MT"/>
                <a:cs typeface="Arial MT"/>
              </a:rPr>
              <a:t>Ligero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Grasoso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50692" y="4468367"/>
            <a:ext cx="313690" cy="360045"/>
          </a:xfrm>
          <a:custGeom>
            <a:avLst/>
            <a:gdLst/>
            <a:ahLst/>
            <a:cxnLst/>
            <a:rect l="l" t="t" r="r" b="b"/>
            <a:pathLst>
              <a:path w="313689" h="360045">
                <a:moveTo>
                  <a:pt x="313435" y="0"/>
                </a:moveTo>
                <a:lnTo>
                  <a:pt x="313435" y="359536"/>
                </a:lnTo>
              </a:path>
              <a:path w="313689" h="360045">
                <a:moveTo>
                  <a:pt x="313435" y="183260"/>
                </a:moveTo>
                <a:lnTo>
                  <a:pt x="0" y="179450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692144" y="4537329"/>
            <a:ext cx="2012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I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nso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Me</a:t>
            </a:r>
            <a:r>
              <a:rPr sz="1200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io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ero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util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50692" y="4910328"/>
            <a:ext cx="313690" cy="361315"/>
          </a:xfrm>
          <a:custGeom>
            <a:avLst/>
            <a:gdLst/>
            <a:ahLst/>
            <a:cxnLst/>
            <a:rect l="l" t="t" r="r" b="b"/>
            <a:pathLst>
              <a:path w="313689" h="361314">
                <a:moveTo>
                  <a:pt x="313435" y="0"/>
                </a:moveTo>
                <a:lnTo>
                  <a:pt x="313435" y="361188"/>
                </a:lnTo>
              </a:path>
              <a:path w="313689" h="361314">
                <a:moveTo>
                  <a:pt x="313435" y="184277"/>
                </a:moveTo>
                <a:lnTo>
                  <a:pt x="0" y="180213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692144" y="4979923"/>
            <a:ext cx="3298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Mu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pica</a:t>
            </a:r>
            <a:r>
              <a:rPr sz="1200" dirty="0">
                <a:latin typeface="Arial MT"/>
                <a:cs typeface="Arial MT"/>
              </a:rPr>
              <a:t>nte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P</a:t>
            </a:r>
            <a:r>
              <a:rPr sz="1200" spc="-5" dirty="0">
                <a:latin typeface="Arial MT"/>
                <a:cs typeface="Arial MT"/>
              </a:rPr>
              <a:t>ica</a:t>
            </a:r>
            <a:r>
              <a:rPr sz="1200" dirty="0">
                <a:latin typeface="Arial MT"/>
                <a:cs typeface="Arial MT"/>
              </a:rPr>
              <a:t>nte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icor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edio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icor</a:t>
            </a:r>
            <a:r>
              <a:rPr sz="1200" spc="-1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sua</a:t>
            </a:r>
            <a:r>
              <a:rPr sz="1200" spc="-15" dirty="0">
                <a:latin typeface="Arial MT"/>
                <a:cs typeface="Arial MT"/>
              </a:rPr>
              <a:t>v</a:t>
            </a:r>
            <a:r>
              <a:rPr sz="1200" spc="-5" dirty="0"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50692" y="5353811"/>
            <a:ext cx="313690" cy="360045"/>
          </a:xfrm>
          <a:custGeom>
            <a:avLst/>
            <a:gdLst/>
            <a:ahLst/>
            <a:cxnLst/>
            <a:rect l="l" t="t" r="r" b="b"/>
            <a:pathLst>
              <a:path w="313689" h="360045">
                <a:moveTo>
                  <a:pt x="313435" y="0"/>
                </a:moveTo>
                <a:lnTo>
                  <a:pt x="313435" y="359575"/>
                </a:lnTo>
              </a:path>
              <a:path w="313689" h="360045">
                <a:moveTo>
                  <a:pt x="313435" y="183260"/>
                </a:moveTo>
                <a:lnTo>
                  <a:pt x="0" y="179578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92144" y="5422138"/>
            <a:ext cx="2521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Aperitivo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Entrada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Principal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Postre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50692" y="5795771"/>
            <a:ext cx="313690" cy="360045"/>
          </a:xfrm>
          <a:custGeom>
            <a:avLst/>
            <a:gdLst/>
            <a:ahLst/>
            <a:cxnLst/>
            <a:rect l="l" t="t" r="r" b="b"/>
            <a:pathLst>
              <a:path w="313689" h="360045">
                <a:moveTo>
                  <a:pt x="313435" y="0"/>
                </a:moveTo>
                <a:lnTo>
                  <a:pt x="313435" y="359625"/>
                </a:lnTo>
              </a:path>
              <a:path w="313689" h="360045">
                <a:moveTo>
                  <a:pt x="313435" y="183375"/>
                </a:moveTo>
                <a:lnTo>
                  <a:pt x="0" y="179552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692144" y="5865063"/>
            <a:ext cx="3143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Salado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Agridulce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Dulce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Neutro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10" dirty="0">
                <a:latin typeface="Arial MT"/>
                <a:cs typeface="Arial MT"/>
              </a:rPr>
              <a:t>|Especiado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3244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Componentes</a:t>
            </a:r>
            <a:r>
              <a:rPr sz="2000" spc="-25" dirty="0"/>
              <a:t> </a:t>
            </a:r>
            <a:r>
              <a:rPr sz="2000" dirty="0"/>
              <a:t>de </a:t>
            </a:r>
            <a:r>
              <a:rPr sz="2000" spc="-10" dirty="0"/>
              <a:t>l</a:t>
            </a:r>
            <a:r>
              <a:rPr sz="2000" dirty="0"/>
              <a:t>a</a:t>
            </a:r>
            <a:r>
              <a:rPr sz="2000" spc="-125" dirty="0"/>
              <a:t> </a:t>
            </a:r>
            <a:r>
              <a:rPr sz="2000" dirty="0"/>
              <a:t>bebida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906576" y="1319911"/>
            <a:ext cx="2259965" cy="4590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Intensidad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aromática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6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25" dirty="0">
                <a:latin typeface="Arial"/>
                <a:cs typeface="Arial"/>
              </a:rPr>
              <a:t>Acidez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6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20" dirty="0">
                <a:latin typeface="Arial"/>
                <a:cs typeface="Arial"/>
              </a:rPr>
              <a:t>Alcohol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6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Dulzor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6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45" dirty="0">
                <a:latin typeface="Arial"/>
                <a:cs typeface="Arial"/>
              </a:rPr>
              <a:t>Taninos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6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Cuerpo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volumen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6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Edad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6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Crianza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madera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6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15" dirty="0">
                <a:latin typeface="Arial"/>
                <a:cs typeface="Arial"/>
              </a:rPr>
              <a:t>Gas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carbónico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6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1600" b="1" spc="-5" dirty="0">
                <a:latin typeface="Arial"/>
                <a:cs typeface="Arial"/>
              </a:rPr>
              <a:t>Carácter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548383"/>
            <a:ext cx="3948683" cy="43434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224783" y="1304544"/>
            <a:ext cx="312420" cy="360045"/>
          </a:xfrm>
          <a:custGeom>
            <a:avLst/>
            <a:gdLst/>
            <a:ahLst/>
            <a:cxnLst/>
            <a:rect l="l" t="t" r="r" b="b"/>
            <a:pathLst>
              <a:path w="312420" h="360044">
                <a:moveTo>
                  <a:pt x="312039" y="0"/>
                </a:moveTo>
                <a:lnTo>
                  <a:pt x="312039" y="359536"/>
                </a:lnTo>
              </a:path>
              <a:path w="312420" h="360044">
                <a:moveTo>
                  <a:pt x="312039" y="183260"/>
                </a:moveTo>
                <a:lnTo>
                  <a:pt x="0" y="179577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965" y="1371727"/>
            <a:ext cx="2345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aja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Me</a:t>
            </a:r>
            <a:r>
              <a:rPr sz="1200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ia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lta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Muy</a:t>
            </a:r>
            <a:r>
              <a:rPr sz="1200" spc="-1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aro</a:t>
            </a:r>
            <a:r>
              <a:rPr sz="120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á</a:t>
            </a:r>
            <a:r>
              <a:rPr sz="1200" dirty="0">
                <a:latin typeface="Arial MT"/>
                <a:cs typeface="Arial MT"/>
              </a:rPr>
              <a:t>tico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24783" y="1775460"/>
            <a:ext cx="312420" cy="361315"/>
          </a:xfrm>
          <a:custGeom>
            <a:avLst/>
            <a:gdLst/>
            <a:ahLst/>
            <a:cxnLst/>
            <a:rect l="l" t="t" r="r" b="b"/>
            <a:pathLst>
              <a:path w="312420" h="361314">
                <a:moveTo>
                  <a:pt x="312039" y="0"/>
                </a:moveTo>
                <a:lnTo>
                  <a:pt x="312039" y="361188"/>
                </a:lnTo>
              </a:path>
              <a:path w="312420" h="361314">
                <a:moveTo>
                  <a:pt x="312039" y="184276"/>
                </a:moveTo>
                <a:lnTo>
                  <a:pt x="0" y="180339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64965" y="1843785"/>
            <a:ext cx="289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I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20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ad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Me</a:t>
            </a:r>
            <a:r>
              <a:rPr sz="1200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ia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Re</a:t>
            </a:r>
            <a:r>
              <a:rPr sz="1200" spc="10" dirty="0">
                <a:latin typeface="Arial MT"/>
                <a:cs typeface="Arial MT"/>
              </a:rPr>
              <a:t>f</a:t>
            </a:r>
            <a:r>
              <a:rPr sz="1200" spc="-5" dirty="0">
                <a:latin typeface="Arial MT"/>
                <a:cs typeface="Arial MT"/>
              </a:rPr>
              <a:t>resca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un</a:t>
            </a:r>
            <a:r>
              <a:rPr sz="1200" spc="-15" dirty="0">
                <a:latin typeface="Arial MT"/>
                <a:cs typeface="Arial MT"/>
              </a:rPr>
              <a:t>zan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24783" y="2247900"/>
            <a:ext cx="312420" cy="360045"/>
          </a:xfrm>
          <a:custGeom>
            <a:avLst/>
            <a:gdLst/>
            <a:ahLst/>
            <a:cxnLst/>
            <a:rect l="l" t="t" r="r" b="b"/>
            <a:pathLst>
              <a:path w="312420" h="360044">
                <a:moveTo>
                  <a:pt x="312039" y="0"/>
                </a:moveTo>
                <a:lnTo>
                  <a:pt x="312039" y="359663"/>
                </a:lnTo>
              </a:path>
              <a:path w="312420" h="360044">
                <a:moveTo>
                  <a:pt x="312039" y="183261"/>
                </a:moveTo>
                <a:lnTo>
                  <a:pt x="0" y="179450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64965" y="2315336"/>
            <a:ext cx="2170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ga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Cáli</a:t>
            </a:r>
            <a:r>
              <a:rPr sz="1200" spc="-15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lch</a:t>
            </a:r>
            <a:r>
              <a:rPr sz="1200" spc="-10" dirty="0">
                <a:latin typeface="Arial MT"/>
                <a:cs typeface="Arial MT"/>
              </a:rPr>
              <a:t>ó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spc="-20" dirty="0">
                <a:latin typeface="Arial MT"/>
                <a:cs typeface="Arial MT"/>
              </a:rPr>
              <a:t>c</a:t>
            </a:r>
            <a:r>
              <a:rPr sz="1200" spc="-5" dirty="0"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24783" y="2718816"/>
            <a:ext cx="312420" cy="361315"/>
          </a:xfrm>
          <a:custGeom>
            <a:avLst/>
            <a:gdLst/>
            <a:ahLst/>
            <a:cxnLst/>
            <a:rect l="l" t="t" r="r" b="b"/>
            <a:pathLst>
              <a:path w="312420" h="361314">
                <a:moveTo>
                  <a:pt x="312039" y="0"/>
                </a:moveTo>
                <a:lnTo>
                  <a:pt x="312039" y="361061"/>
                </a:lnTo>
              </a:path>
              <a:path w="312420" h="361314">
                <a:moveTo>
                  <a:pt x="312039" y="184150"/>
                </a:moveTo>
                <a:lnTo>
                  <a:pt x="0" y="180212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64965" y="2787141"/>
            <a:ext cx="3223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Seco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Abocado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Semi</a:t>
            </a:r>
            <a:r>
              <a:rPr sz="1200" spc="-5" dirty="0">
                <a:latin typeface="Arial MT"/>
                <a:cs typeface="Arial MT"/>
              </a:rPr>
              <a:t> seco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Dulce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Muy</a:t>
            </a:r>
            <a:r>
              <a:rPr sz="1200" spc="-11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dulce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24783" y="3191255"/>
            <a:ext cx="312420" cy="360045"/>
          </a:xfrm>
          <a:custGeom>
            <a:avLst/>
            <a:gdLst/>
            <a:ahLst/>
            <a:cxnLst/>
            <a:rect l="l" t="t" r="r" b="b"/>
            <a:pathLst>
              <a:path w="312420" h="360045">
                <a:moveTo>
                  <a:pt x="312039" y="0"/>
                </a:moveTo>
                <a:lnTo>
                  <a:pt x="312039" y="359664"/>
                </a:lnTo>
              </a:path>
              <a:path w="312420" h="360045">
                <a:moveTo>
                  <a:pt x="312039" y="183388"/>
                </a:moveTo>
                <a:lnTo>
                  <a:pt x="0" y="179578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64965" y="3259328"/>
            <a:ext cx="3623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Sedoso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Amalgamado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Astringente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Amargo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Aspero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24783" y="3662171"/>
            <a:ext cx="312420" cy="361315"/>
          </a:xfrm>
          <a:custGeom>
            <a:avLst/>
            <a:gdLst/>
            <a:ahLst/>
            <a:cxnLst/>
            <a:rect l="l" t="t" r="r" b="b"/>
            <a:pathLst>
              <a:path w="312420" h="361314">
                <a:moveTo>
                  <a:pt x="312039" y="0"/>
                </a:moveTo>
                <a:lnTo>
                  <a:pt x="312039" y="361188"/>
                </a:lnTo>
              </a:path>
              <a:path w="312420" h="361314">
                <a:moveTo>
                  <a:pt x="312039" y="184276"/>
                </a:moveTo>
                <a:lnTo>
                  <a:pt x="0" y="180339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64965" y="3639439"/>
            <a:ext cx="417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Ligero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Medio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Untuoso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Voluminoso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Denso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Estructurado</a:t>
            </a:r>
            <a:r>
              <a:rPr sz="1200" spc="-2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Corpulento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24783" y="4134611"/>
            <a:ext cx="312420" cy="360045"/>
          </a:xfrm>
          <a:custGeom>
            <a:avLst/>
            <a:gdLst/>
            <a:ahLst/>
            <a:cxnLst/>
            <a:rect l="l" t="t" r="r" b="b"/>
            <a:pathLst>
              <a:path w="312420" h="360045">
                <a:moveTo>
                  <a:pt x="312039" y="0"/>
                </a:moveTo>
                <a:lnTo>
                  <a:pt x="312039" y="359663"/>
                </a:lnTo>
              </a:path>
              <a:path w="312420" h="360045">
                <a:moveTo>
                  <a:pt x="312039" y="183261"/>
                </a:moveTo>
                <a:lnTo>
                  <a:pt x="0" y="179577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64965" y="4202683"/>
            <a:ext cx="2461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Joven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desarrollo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Evolucionado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24783" y="4605528"/>
            <a:ext cx="312420" cy="361315"/>
          </a:xfrm>
          <a:custGeom>
            <a:avLst/>
            <a:gdLst/>
            <a:ahLst/>
            <a:cxnLst/>
            <a:rect l="l" t="t" r="r" b="b"/>
            <a:pathLst>
              <a:path w="312420" h="361314">
                <a:moveTo>
                  <a:pt x="312039" y="0"/>
                </a:moveTo>
                <a:lnTo>
                  <a:pt x="312039" y="361061"/>
                </a:lnTo>
              </a:path>
              <a:path w="312420" h="361314">
                <a:moveTo>
                  <a:pt x="312039" y="184150"/>
                </a:moveTo>
                <a:lnTo>
                  <a:pt x="0" y="180213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64965" y="4674870"/>
            <a:ext cx="3228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spc="-15" dirty="0">
                <a:latin typeface="Arial MT"/>
                <a:cs typeface="Arial MT"/>
              </a:rPr>
              <a:t>z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spc="-1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ia</a:t>
            </a:r>
            <a:r>
              <a:rPr sz="1200" spc="-10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z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</a:t>
            </a:r>
            <a:r>
              <a:rPr sz="1200" dirty="0">
                <a:latin typeface="Arial MT"/>
                <a:cs typeface="Arial MT"/>
              </a:rPr>
              <a:t>rta 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spc="-1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ia</a:t>
            </a:r>
            <a:r>
              <a:rPr sz="1200" spc="-10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z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prol</a:t>
            </a:r>
            <a:r>
              <a:rPr sz="1200" spc="-15" dirty="0">
                <a:latin typeface="Arial MT"/>
                <a:cs typeface="Arial MT"/>
              </a:rPr>
              <a:t>onga</a:t>
            </a:r>
            <a:r>
              <a:rPr sz="1200" spc="-25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24783" y="5077967"/>
            <a:ext cx="312420" cy="360045"/>
          </a:xfrm>
          <a:custGeom>
            <a:avLst/>
            <a:gdLst/>
            <a:ahLst/>
            <a:cxnLst/>
            <a:rect l="l" t="t" r="r" b="b"/>
            <a:pathLst>
              <a:path w="312420" h="360045">
                <a:moveTo>
                  <a:pt x="312039" y="0"/>
                </a:moveTo>
                <a:lnTo>
                  <a:pt x="312039" y="359663"/>
                </a:lnTo>
              </a:path>
              <a:path w="312420" h="360045">
                <a:moveTo>
                  <a:pt x="312039" y="183387"/>
                </a:moveTo>
                <a:lnTo>
                  <a:pt x="0" y="179577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64965" y="5146294"/>
            <a:ext cx="2762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pres</a:t>
            </a:r>
            <a:r>
              <a:rPr sz="1200" spc="-15" dirty="0">
                <a:latin typeface="Arial MT"/>
                <a:cs typeface="Arial MT"/>
              </a:rPr>
              <a:t>enc</a:t>
            </a:r>
            <a:r>
              <a:rPr sz="1200" spc="-5" dirty="0">
                <a:latin typeface="Arial MT"/>
                <a:cs typeface="Arial MT"/>
              </a:rPr>
              <a:t>ia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uja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bur</a:t>
            </a:r>
            <a:r>
              <a:rPr sz="1200" spc="-20" dirty="0">
                <a:latin typeface="Arial MT"/>
                <a:cs typeface="Arial MT"/>
              </a:rPr>
              <a:t>b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spc="-20" dirty="0">
                <a:latin typeface="Arial MT"/>
                <a:cs typeface="Arial MT"/>
              </a:rPr>
              <a:t>j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17672" y="5548884"/>
            <a:ext cx="364490" cy="360045"/>
            <a:chOff x="3217672" y="5548884"/>
            <a:chExt cx="364490" cy="360045"/>
          </a:xfrm>
        </p:grpSpPr>
        <p:sp>
          <p:nvSpPr>
            <p:cNvPr id="24" name="object 24"/>
            <p:cNvSpPr/>
            <p:nvPr/>
          </p:nvSpPr>
          <p:spPr>
            <a:xfrm>
              <a:off x="3537204" y="5548884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0"/>
                  </a:moveTo>
                  <a:lnTo>
                    <a:pt x="0" y="359638"/>
                  </a:lnTo>
                </a:path>
              </a:pathLst>
            </a:custGeom>
            <a:ln w="127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17672" y="5696712"/>
              <a:ext cx="364490" cy="17145"/>
            </a:xfrm>
            <a:custGeom>
              <a:avLst/>
              <a:gdLst/>
              <a:ahLst/>
              <a:cxnLst/>
              <a:rect l="l" t="t" r="r" b="b"/>
              <a:pathLst>
                <a:path w="364489" h="17145">
                  <a:moveTo>
                    <a:pt x="364236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364236" y="16763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788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4965" y="5526735"/>
            <a:ext cx="366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im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Co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plejo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</a:t>
            </a:r>
            <a:r>
              <a:rPr sz="1200" spc="-5" dirty="0">
                <a:latin typeface="Arial MT"/>
                <a:cs typeface="Arial MT"/>
              </a:rPr>
              <a:t>ru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do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</a:t>
            </a:r>
            <a:r>
              <a:rPr sz="1200" spc="-5" dirty="0">
                <a:latin typeface="Arial MT"/>
                <a:cs typeface="Arial MT"/>
              </a:rPr>
              <a:t>loral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5" dirty="0">
                <a:latin typeface="Arial MT"/>
                <a:cs typeface="Arial MT"/>
              </a:rPr>
              <a:t>Herb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</a:t>
            </a:r>
            <a:r>
              <a:rPr sz="1200" spc="-70" dirty="0">
                <a:latin typeface="Arial MT"/>
                <a:cs typeface="Arial MT"/>
              </a:rPr>
              <a:t>V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25" dirty="0">
                <a:latin typeface="Arial MT"/>
                <a:cs typeface="Arial MT"/>
              </a:rPr>
              <a:t>g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 E</a:t>
            </a:r>
            <a:r>
              <a:rPr sz="1200" spc="-5" dirty="0">
                <a:latin typeface="Arial MT"/>
                <a:cs typeface="Arial MT"/>
              </a:rPr>
              <a:t>sp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spc="-20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ad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50" dirty="0">
                <a:latin typeface="Arial MT"/>
                <a:cs typeface="Arial MT"/>
              </a:rPr>
              <a:t>T</a:t>
            </a:r>
            <a:r>
              <a:rPr sz="1200" spc="-25" dirty="0">
                <a:latin typeface="Arial MT"/>
                <a:cs typeface="Arial MT"/>
              </a:rPr>
              <a:t>ostad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hu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d</a:t>
            </a:r>
            <a:r>
              <a:rPr sz="1200" spc="5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50" dirty="0">
                <a:latin typeface="Arial MT"/>
                <a:cs typeface="Arial MT"/>
              </a:rPr>
              <a:t>T</a:t>
            </a:r>
            <a:r>
              <a:rPr sz="1200" spc="-25" dirty="0">
                <a:latin typeface="Arial MT"/>
                <a:cs typeface="Arial MT"/>
              </a:rPr>
              <a:t>e</a:t>
            </a:r>
            <a:r>
              <a:rPr sz="1200" spc="-30" dirty="0">
                <a:latin typeface="Arial MT"/>
                <a:cs typeface="Arial MT"/>
              </a:rPr>
              <a:t>rr</a:t>
            </a:r>
            <a:r>
              <a:rPr sz="1200" spc="-25" dirty="0">
                <a:latin typeface="Arial MT"/>
                <a:cs typeface="Arial MT"/>
              </a:rPr>
              <a:t>os</a:t>
            </a:r>
            <a:r>
              <a:rPr sz="1200" spc="-5" dirty="0"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35248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Recomendaciones</a:t>
            </a:r>
            <a:r>
              <a:rPr sz="2000" spc="-114" dirty="0"/>
              <a:t> </a:t>
            </a:r>
            <a:r>
              <a:rPr sz="2000" dirty="0"/>
              <a:t>generales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906576" y="1247156"/>
            <a:ext cx="5551170" cy="4759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 MT"/>
                <a:cs typeface="Arial MT"/>
              </a:rPr>
              <a:t>Orden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servicio:</a:t>
            </a:r>
            <a:endParaRPr sz="1600">
              <a:latin typeface="Arial MT"/>
              <a:cs typeface="Arial MT"/>
            </a:endParaRPr>
          </a:p>
          <a:p>
            <a:pPr marL="697865" lvl="1" indent="-229235">
              <a:lnSpc>
                <a:spcPct val="100000"/>
              </a:lnSpc>
              <a:spcBef>
                <a:spcPts val="595"/>
              </a:spcBef>
              <a:buChar char="•"/>
              <a:tabLst>
                <a:tab pos="697865" algn="l"/>
                <a:tab pos="698500" algn="l"/>
              </a:tabLst>
            </a:pPr>
            <a:r>
              <a:rPr sz="1400" spc="-25" dirty="0">
                <a:latin typeface="Arial MT"/>
                <a:cs typeface="Arial MT"/>
              </a:rPr>
              <a:t>V</a:t>
            </a:r>
            <a:r>
              <a:rPr sz="1400" dirty="0">
                <a:latin typeface="Arial MT"/>
                <a:cs typeface="Arial MT"/>
              </a:rPr>
              <a:t>inos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antes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dulces</a:t>
            </a:r>
            <a:endParaRPr sz="1400">
              <a:latin typeface="Arial MT"/>
              <a:cs typeface="Arial MT"/>
            </a:endParaRPr>
          </a:p>
          <a:p>
            <a:pPr marL="697865" lvl="1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697865" algn="l"/>
                <a:tab pos="698500" algn="l"/>
              </a:tabLst>
            </a:pPr>
            <a:r>
              <a:rPr sz="1400" dirty="0">
                <a:latin typeface="Arial MT"/>
                <a:cs typeface="Arial MT"/>
              </a:rPr>
              <a:t>Blancos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antes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tintos</a:t>
            </a:r>
            <a:endParaRPr sz="1400">
              <a:latin typeface="Arial MT"/>
              <a:cs typeface="Arial MT"/>
            </a:endParaRPr>
          </a:p>
          <a:p>
            <a:pPr marL="697865" lvl="1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697865" algn="l"/>
                <a:tab pos="698500" algn="l"/>
              </a:tabLst>
            </a:pPr>
            <a:r>
              <a:rPr sz="1400" dirty="0">
                <a:latin typeface="Arial MT"/>
                <a:cs typeface="Arial MT"/>
              </a:rPr>
              <a:t>Jó</a:t>
            </a:r>
            <a:r>
              <a:rPr sz="1400" spc="-20" dirty="0">
                <a:latin typeface="Arial MT"/>
                <a:cs typeface="Arial MT"/>
              </a:rPr>
              <a:t>v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15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antes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rese</a:t>
            </a:r>
            <a:r>
              <a:rPr sz="1400" spc="-15" dirty="0">
                <a:latin typeface="Arial MT"/>
                <a:cs typeface="Arial MT"/>
              </a:rPr>
              <a:t>r</a:t>
            </a:r>
            <a:r>
              <a:rPr sz="1400" spc="-20" dirty="0">
                <a:latin typeface="Arial MT"/>
                <a:cs typeface="Arial MT"/>
              </a:rPr>
              <a:t>v</a:t>
            </a:r>
            <a:r>
              <a:rPr sz="1400" dirty="0"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  <a:p>
            <a:pPr marL="697865" lvl="1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697865" algn="l"/>
                <a:tab pos="698500" algn="l"/>
              </a:tabLst>
            </a:pPr>
            <a:r>
              <a:rPr sz="1400" dirty="0">
                <a:latin typeface="Arial MT"/>
                <a:cs typeface="Arial MT"/>
              </a:rPr>
              <a:t>Ligeros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antes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or</a:t>
            </a:r>
            <a:r>
              <a:rPr sz="1400" spc="-1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cuerpo</a:t>
            </a:r>
            <a:endParaRPr sz="1400">
              <a:latin typeface="Arial MT"/>
              <a:cs typeface="Arial MT"/>
            </a:endParaRPr>
          </a:p>
          <a:p>
            <a:pPr marL="697865" lvl="1" indent="-229235">
              <a:lnSpc>
                <a:spcPct val="100000"/>
              </a:lnSpc>
              <a:spcBef>
                <a:spcPts val="600"/>
              </a:spcBef>
              <a:buChar char="•"/>
              <a:tabLst>
                <a:tab pos="697865" algn="l"/>
                <a:tab pos="698500" algn="l"/>
              </a:tabLst>
            </a:pPr>
            <a:r>
              <a:rPr sz="1400" dirty="0">
                <a:latin typeface="Arial MT"/>
                <a:cs typeface="Arial MT"/>
              </a:rPr>
              <a:t>Si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ples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antes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plejos</a:t>
            </a:r>
            <a:endParaRPr sz="1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100">
              <a:latin typeface="Arial MT"/>
              <a:cs typeface="Arial MT"/>
            </a:endParaRPr>
          </a:p>
          <a:p>
            <a:pPr marL="241300" marR="43434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0" dirty="0">
                <a:latin typeface="Arial MT"/>
                <a:cs typeface="Arial MT"/>
              </a:rPr>
              <a:t>Vinos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ligeros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comidas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ligeras;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vinos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vigorosos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comidas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vigorosas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100">
              <a:latin typeface="Arial MT"/>
              <a:cs typeface="Arial MT"/>
            </a:endParaRPr>
          </a:p>
          <a:p>
            <a:pPr marL="241300" marR="442595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0" dirty="0">
                <a:latin typeface="Arial MT"/>
                <a:cs typeface="Arial MT"/>
              </a:rPr>
              <a:t>Vinos </a:t>
            </a:r>
            <a:r>
              <a:rPr sz="1600" spc="-5" dirty="0">
                <a:latin typeface="Arial MT"/>
                <a:cs typeface="Arial MT"/>
              </a:rPr>
              <a:t>que se sirven frescos más fáciles de combinar y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armonizan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mayoría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platos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100">
              <a:latin typeface="Arial MT"/>
              <a:cs typeface="Arial MT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menú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simple,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vinos;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cuando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menú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tiene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muchos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pasos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sirven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 cuatro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vinos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distintos.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1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 MT"/>
                <a:cs typeface="Arial MT"/>
              </a:rPr>
              <a:t>Servir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mismo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vino con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cocinado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plato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1904" y="1548383"/>
            <a:ext cx="5340096" cy="41666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30238"/>
            <a:ext cx="12192000" cy="1120140"/>
            <a:chOff x="0" y="5730238"/>
            <a:chExt cx="12192000" cy="1120140"/>
          </a:xfrm>
        </p:grpSpPr>
        <p:sp>
          <p:nvSpPr>
            <p:cNvPr id="3" name="object 3"/>
            <p:cNvSpPr/>
            <p:nvPr/>
          </p:nvSpPr>
          <p:spPr>
            <a:xfrm>
              <a:off x="0" y="5730238"/>
              <a:ext cx="12192000" cy="1120140"/>
            </a:xfrm>
            <a:custGeom>
              <a:avLst/>
              <a:gdLst/>
              <a:ahLst/>
              <a:cxnLst/>
              <a:rect l="l" t="t" r="r" b="b"/>
              <a:pathLst>
                <a:path w="12192000" h="1120140">
                  <a:moveTo>
                    <a:pt x="12192000" y="0"/>
                  </a:moveTo>
                  <a:lnTo>
                    <a:pt x="0" y="0"/>
                  </a:lnTo>
                  <a:lnTo>
                    <a:pt x="0" y="1119936"/>
                  </a:lnTo>
                  <a:lnTo>
                    <a:pt x="12192000" y="111993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724" y="6239256"/>
              <a:ext cx="1604772" cy="377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6540" y="5839968"/>
              <a:ext cx="1246631" cy="880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55580" y="5839968"/>
              <a:ext cx="883920" cy="880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344" y="6158484"/>
              <a:ext cx="1324355" cy="54101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35400" y="2047494"/>
            <a:ext cx="4522470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875" marR="5080" indent="-38481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Armonización</a:t>
            </a:r>
            <a:r>
              <a:rPr sz="4400" spc="-150" dirty="0"/>
              <a:t> </a:t>
            </a:r>
            <a:r>
              <a:rPr sz="4400" dirty="0"/>
              <a:t>de </a:t>
            </a:r>
            <a:r>
              <a:rPr sz="4400" spc="-1205" dirty="0"/>
              <a:t> </a:t>
            </a:r>
            <a:r>
              <a:rPr sz="4400" dirty="0"/>
              <a:t>vinos</a:t>
            </a:r>
            <a:r>
              <a:rPr sz="4400" spc="-50" dirty="0"/>
              <a:t> </a:t>
            </a:r>
            <a:r>
              <a:rPr sz="4400" dirty="0"/>
              <a:t>y</a:t>
            </a:r>
            <a:r>
              <a:rPr sz="4400" spc="5" dirty="0"/>
              <a:t> </a:t>
            </a:r>
            <a:r>
              <a:rPr sz="4400" dirty="0"/>
              <a:t>platos</a:t>
            </a:r>
            <a:endParaRPr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4018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Sugerencias</a:t>
            </a:r>
            <a:r>
              <a:rPr sz="2000" spc="-30" dirty="0"/>
              <a:t> </a:t>
            </a:r>
            <a:r>
              <a:rPr sz="2000" dirty="0"/>
              <a:t>por</a:t>
            </a:r>
            <a:r>
              <a:rPr sz="2000" spc="-30" dirty="0"/>
              <a:t> </a:t>
            </a:r>
            <a:r>
              <a:rPr sz="2000" dirty="0"/>
              <a:t>tipo</a:t>
            </a:r>
            <a:r>
              <a:rPr sz="2000" spc="-30" dirty="0"/>
              <a:t> </a:t>
            </a:r>
            <a:r>
              <a:rPr sz="2000" dirty="0"/>
              <a:t>de</a:t>
            </a:r>
            <a:r>
              <a:rPr sz="2000" spc="-110" dirty="0"/>
              <a:t> </a:t>
            </a:r>
            <a:r>
              <a:rPr sz="2000" spc="-5" dirty="0"/>
              <a:t>alimento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1491996" y="1459991"/>
            <a:ext cx="9039225" cy="4779645"/>
            <a:chOff x="1491996" y="1459991"/>
            <a:chExt cx="9039225" cy="4779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616" y="1466087"/>
              <a:ext cx="9031224" cy="47731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996" y="1459991"/>
              <a:ext cx="9038844" cy="3642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64383" y="1622806"/>
            <a:ext cx="45148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 MT"/>
                <a:cs typeface="Arial MT"/>
              </a:rPr>
              <a:t>ASA</a:t>
            </a:r>
            <a:r>
              <a:rPr sz="800" spc="-5" dirty="0">
                <a:latin typeface="Arial MT"/>
                <a:cs typeface="Arial MT"/>
              </a:rPr>
              <a:t>DOS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0917" y="1500886"/>
            <a:ext cx="51244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 MT"/>
                <a:cs typeface="Arial MT"/>
              </a:rPr>
              <a:t>QUESOS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B</a:t>
            </a:r>
            <a:r>
              <a:rPr sz="800" spc="-5" dirty="0">
                <a:latin typeface="Arial MT"/>
                <a:cs typeface="Arial MT"/>
              </a:rPr>
              <a:t>L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NDOS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3740" y="1500886"/>
            <a:ext cx="461009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 MT"/>
                <a:cs typeface="Arial MT"/>
              </a:rPr>
              <a:t>Q</a:t>
            </a:r>
            <a:r>
              <a:rPr sz="800" spc="-20" dirty="0">
                <a:latin typeface="Arial MT"/>
                <a:cs typeface="Arial MT"/>
              </a:rPr>
              <a:t>U</a:t>
            </a:r>
            <a:r>
              <a:rPr sz="800" dirty="0">
                <a:latin typeface="Arial MT"/>
                <a:cs typeface="Arial MT"/>
              </a:rPr>
              <a:t>ESOS  </a:t>
            </a:r>
            <a:r>
              <a:rPr sz="800" spc="-5" dirty="0">
                <a:latin typeface="Arial MT"/>
                <a:cs typeface="Arial MT"/>
              </a:rPr>
              <a:t>DUROS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7265" y="1468374"/>
            <a:ext cx="61341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L</a:t>
            </a:r>
            <a:r>
              <a:rPr sz="800" dirty="0">
                <a:latin typeface="Arial MT"/>
                <a:cs typeface="Arial MT"/>
              </a:rPr>
              <a:t>I</a:t>
            </a:r>
            <a:r>
              <a:rPr sz="800" spc="-25" dirty="0">
                <a:latin typeface="Arial MT"/>
                <a:cs typeface="Arial MT"/>
              </a:rPr>
              <a:t>M</a:t>
            </a:r>
            <a:r>
              <a:rPr sz="800" dirty="0">
                <a:latin typeface="Arial MT"/>
                <a:cs typeface="Arial MT"/>
              </a:rPr>
              <a:t>E</a:t>
            </a:r>
            <a:r>
              <a:rPr sz="800" spc="-5" dirty="0">
                <a:latin typeface="Arial MT"/>
                <a:cs typeface="Arial MT"/>
              </a:rPr>
              <a:t>N</a:t>
            </a:r>
            <a:r>
              <a:rPr sz="800" dirty="0">
                <a:latin typeface="Arial MT"/>
                <a:cs typeface="Arial MT"/>
              </a:rPr>
              <a:t>TOS  A BASE DE 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CEREAL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4450" y="1562481"/>
            <a:ext cx="5676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 MT"/>
                <a:cs typeface="Arial MT"/>
              </a:rPr>
              <a:t>MARISCOS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25359" y="1500886"/>
            <a:ext cx="50292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 MT"/>
                <a:cs typeface="Arial MT"/>
              </a:rPr>
              <a:t>CARNES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5" dirty="0">
                <a:latin typeface="Arial MT"/>
                <a:cs typeface="Arial MT"/>
              </a:rPr>
              <a:t>B</a:t>
            </a:r>
            <a:r>
              <a:rPr sz="800" spc="-5" dirty="0">
                <a:latin typeface="Arial MT"/>
                <a:cs typeface="Arial MT"/>
              </a:rPr>
              <a:t>L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NC</a:t>
            </a:r>
            <a:r>
              <a:rPr sz="800" dirty="0">
                <a:latin typeface="Arial MT"/>
                <a:cs typeface="Arial MT"/>
              </a:rPr>
              <a:t>AS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1226" y="1562481"/>
            <a:ext cx="8096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 MT"/>
                <a:cs typeface="Arial MT"/>
              </a:rPr>
              <a:t>C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RN</a:t>
            </a:r>
            <a:r>
              <a:rPr sz="800" dirty="0">
                <a:latin typeface="Arial MT"/>
                <a:cs typeface="Arial MT"/>
              </a:rPr>
              <a:t>ES</a:t>
            </a:r>
            <a:r>
              <a:rPr sz="800" spc="-7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R</a:t>
            </a:r>
            <a:r>
              <a:rPr sz="800" dirty="0">
                <a:latin typeface="Arial MT"/>
                <a:cs typeface="Arial MT"/>
              </a:rPr>
              <a:t>OJAS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80754" y="1500886"/>
            <a:ext cx="52387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 MT"/>
                <a:cs typeface="Arial MT"/>
              </a:rPr>
              <a:t>CARNES </a:t>
            </a:r>
            <a:r>
              <a:rPr sz="800" spc="-21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CUR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D</a:t>
            </a:r>
            <a:r>
              <a:rPr sz="800" dirty="0">
                <a:latin typeface="Arial MT"/>
                <a:cs typeface="Arial MT"/>
              </a:rPr>
              <a:t>AS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38181" y="1562481"/>
            <a:ext cx="43878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 MT"/>
                <a:cs typeface="Arial MT"/>
              </a:rPr>
              <a:t>DULCES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3682" y="1500886"/>
            <a:ext cx="13176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spc="-7" baseline="-27777" dirty="0">
                <a:latin typeface="Arial MT"/>
                <a:cs typeface="Arial MT"/>
              </a:rPr>
              <a:t>VEGETALES</a:t>
            </a:r>
            <a:r>
              <a:rPr sz="1200" spc="-30" baseline="-27777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VEGETALES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1594" y="1562481"/>
            <a:ext cx="5937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 MT"/>
                <a:cs typeface="Arial MT"/>
              </a:rPr>
              <a:t>PE</a:t>
            </a:r>
            <a:r>
              <a:rPr sz="800" spc="5" dirty="0">
                <a:latin typeface="Arial MT"/>
                <a:cs typeface="Arial MT"/>
              </a:rPr>
              <a:t>S</a:t>
            </a:r>
            <a:r>
              <a:rPr sz="800" spc="-5" dirty="0">
                <a:latin typeface="Arial MT"/>
                <a:cs typeface="Arial MT"/>
              </a:rPr>
              <a:t>C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DOS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5732" y="6009132"/>
            <a:ext cx="923544" cy="21488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746885" y="6039103"/>
            <a:ext cx="7588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B</a:t>
            </a:r>
            <a:r>
              <a:rPr sz="800" spc="-5" dirty="0">
                <a:latin typeface="Arial MT"/>
                <a:cs typeface="Arial MT"/>
              </a:rPr>
              <a:t>L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NC</a:t>
            </a:r>
            <a:r>
              <a:rPr sz="800" dirty="0">
                <a:latin typeface="Arial MT"/>
                <a:cs typeface="Arial MT"/>
              </a:rPr>
              <a:t>O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SE</a:t>
            </a:r>
            <a:r>
              <a:rPr sz="800" spc="-5" dirty="0">
                <a:latin typeface="Arial MT"/>
                <a:cs typeface="Arial MT"/>
              </a:rPr>
              <a:t>C</a:t>
            </a:r>
            <a:r>
              <a:rPr sz="800" dirty="0"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3011" y="6009132"/>
            <a:ext cx="984503" cy="21488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846323" y="6039103"/>
            <a:ext cx="8128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B</a:t>
            </a:r>
            <a:r>
              <a:rPr sz="800" spc="-5" dirty="0">
                <a:latin typeface="Arial MT"/>
                <a:cs typeface="Arial MT"/>
              </a:rPr>
              <a:t>L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NC</a:t>
            </a:r>
            <a:r>
              <a:rPr sz="800" dirty="0">
                <a:latin typeface="Arial MT"/>
                <a:cs typeface="Arial MT"/>
              </a:rPr>
              <a:t>O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DULC</a:t>
            </a:r>
            <a:r>
              <a:rPr sz="800" dirty="0">
                <a:latin typeface="Arial MT"/>
                <a:cs typeface="Arial MT"/>
              </a:rPr>
              <a:t>E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28288" y="6009132"/>
            <a:ext cx="1146048" cy="21488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914647" y="6039103"/>
            <a:ext cx="9740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B</a:t>
            </a:r>
            <a:r>
              <a:rPr sz="800" spc="-5" dirty="0">
                <a:latin typeface="Arial MT"/>
                <a:cs typeface="Arial MT"/>
              </a:rPr>
              <a:t>L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NC</a:t>
            </a:r>
            <a:r>
              <a:rPr sz="800" dirty="0">
                <a:latin typeface="Arial MT"/>
                <a:cs typeface="Arial MT"/>
              </a:rPr>
              <a:t>O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VO</a:t>
            </a:r>
            <a:r>
              <a:rPr sz="800" spc="-5" dirty="0">
                <a:latin typeface="Arial MT"/>
                <a:cs typeface="Arial MT"/>
              </a:rPr>
              <a:t>LU</a:t>
            </a:r>
            <a:r>
              <a:rPr sz="800" spc="-10" dirty="0">
                <a:latin typeface="Arial MT"/>
                <a:cs typeface="Arial MT"/>
              </a:rPr>
              <a:t>M</a:t>
            </a:r>
            <a:r>
              <a:rPr sz="800" dirty="0">
                <a:latin typeface="Arial MT"/>
                <a:cs typeface="Arial MT"/>
              </a:rPr>
              <a:t>EN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00828" y="6009132"/>
            <a:ext cx="780288" cy="21488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185028" y="6039103"/>
            <a:ext cx="6153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ESP</a:t>
            </a:r>
            <a:r>
              <a:rPr sz="800" spc="-5" dirty="0">
                <a:latin typeface="Arial MT"/>
                <a:cs typeface="Arial MT"/>
              </a:rPr>
              <a:t>U</a:t>
            </a:r>
            <a:r>
              <a:rPr sz="800" spc="-10" dirty="0">
                <a:latin typeface="Arial MT"/>
                <a:cs typeface="Arial MT"/>
              </a:rPr>
              <a:t>M</a:t>
            </a:r>
            <a:r>
              <a:rPr sz="800" dirty="0">
                <a:latin typeface="Arial MT"/>
                <a:cs typeface="Arial MT"/>
              </a:rPr>
              <a:t>OSO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31052" y="6015228"/>
            <a:ext cx="1046988" cy="21640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284467" y="6045504"/>
            <a:ext cx="7410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TI</a:t>
            </a:r>
            <a:r>
              <a:rPr sz="800" spc="-5" dirty="0">
                <a:latin typeface="Arial MT"/>
                <a:cs typeface="Arial MT"/>
              </a:rPr>
              <a:t>N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L</a:t>
            </a:r>
            <a:r>
              <a:rPr sz="800" dirty="0">
                <a:latin typeface="Arial MT"/>
                <a:cs typeface="Arial MT"/>
              </a:rPr>
              <a:t>IGERO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75576" y="6009132"/>
            <a:ext cx="858012" cy="21488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360157" y="6039103"/>
            <a:ext cx="6889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TI</a:t>
            </a:r>
            <a:r>
              <a:rPr sz="800" spc="-5" dirty="0">
                <a:latin typeface="Arial MT"/>
                <a:cs typeface="Arial MT"/>
              </a:rPr>
              <a:t>N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M</a:t>
            </a:r>
            <a:r>
              <a:rPr sz="800" dirty="0">
                <a:latin typeface="Arial MT"/>
                <a:cs typeface="Arial MT"/>
              </a:rPr>
              <a:t>E</a:t>
            </a:r>
            <a:r>
              <a:rPr sz="800" spc="-5" dirty="0">
                <a:latin typeface="Arial MT"/>
                <a:cs typeface="Arial MT"/>
              </a:rPr>
              <a:t>D</a:t>
            </a:r>
            <a:r>
              <a:rPr sz="800" dirty="0">
                <a:latin typeface="Arial MT"/>
                <a:cs typeface="Arial MT"/>
              </a:rPr>
              <a:t>IO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85047" y="6009132"/>
            <a:ext cx="978407" cy="21488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8469883" y="6039103"/>
            <a:ext cx="8077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TI</a:t>
            </a:r>
            <a:r>
              <a:rPr sz="800" spc="-5" dirty="0">
                <a:latin typeface="Arial MT"/>
                <a:cs typeface="Arial MT"/>
              </a:rPr>
              <a:t>N</a:t>
            </a:r>
            <a:r>
              <a:rPr sz="800" dirty="0">
                <a:latin typeface="Arial MT"/>
                <a:cs typeface="Arial MT"/>
              </a:rPr>
              <a:t>TO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I</a:t>
            </a:r>
            <a:r>
              <a:rPr sz="800" spc="-5" dirty="0">
                <a:latin typeface="Arial MT"/>
                <a:cs typeface="Arial MT"/>
              </a:rPr>
              <a:t>N</a:t>
            </a:r>
            <a:r>
              <a:rPr sz="800" dirty="0">
                <a:latin typeface="Arial MT"/>
                <a:cs typeface="Arial MT"/>
              </a:rPr>
              <a:t>TE</a:t>
            </a:r>
            <a:r>
              <a:rPr sz="800" spc="-5" dirty="0">
                <a:latin typeface="Arial MT"/>
                <a:cs typeface="Arial MT"/>
              </a:rPr>
              <a:t>N</a:t>
            </a:r>
            <a:r>
              <a:rPr sz="800" dirty="0">
                <a:latin typeface="Arial MT"/>
                <a:cs typeface="Arial MT"/>
              </a:rPr>
              <a:t>SO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80804" y="6009132"/>
            <a:ext cx="949451" cy="21488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9563481" y="6039103"/>
            <a:ext cx="785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FO</a:t>
            </a:r>
            <a:r>
              <a:rPr sz="800" spc="-10" dirty="0">
                <a:latin typeface="Arial MT"/>
                <a:cs typeface="Arial MT"/>
              </a:rPr>
              <a:t>R</a:t>
            </a:r>
            <a:r>
              <a:rPr sz="800" dirty="0">
                <a:latin typeface="Arial MT"/>
                <a:cs typeface="Arial MT"/>
              </a:rPr>
              <a:t>TIFI</a:t>
            </a:r>
            <a:r>
              <a:rPr sz="800" spc="-5" dirty="0">
                <a:latin typeface="Arial MT"/>
                <a:cs typeface="Arial MT"/>
              </a:rPr>
              <a:t>C</a:t>
            </a:r>
            <a:r>
              <a:rPr sz="800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D</a:t>
            </a:r>
            <a:r>
              <a:rPr sz="800" dirty="0">
                <a:latin typeface="Arial MT"/>
                <a:cs typeface="Arial MT"/>
              </a:rPr>
              <a:t>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50400" y="6271361"/>
            <a:ext cx="8674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A6A6A6"/>
                </a:solidFill>
                <a:latin typeface="Arial MT"/>
                <a:cs typeface="Arial MT"/>
              </a:rPr>
              <a:t>Fu</a:t>
            </a:r>
            <a:r>
              <a:rPr sz="800" spc="-10" dirty="0">
                <a:solidFill>
                  <a:srgbClr val="A6A6A6"/>
                </a:solidFill>
                <a:latin typeface="Arial MT"/>
                <a:cs typeface="Arial MT"/>
              </a:rPr>
              <a:t>e</a:t>
            </a:r>
            <a:r>
              <a:rPr sz="800" spc="-5" dirty="0">
                <a:solidFill>
                  <a:srgbClr val="A6A6A6"/>
                </a:solidFill>
                <a:latin typeface="Arial MT"/>
                <a:cs typeface="Arial MT"/>
              </a:rPr>
              <a:t>n</a:t>
            </a:r>
            <a:r>
              <a:rPr sz="800" dirty="0">
                <a:solidFill>
                  <a:srgbClr val="A6A6A6"/>
                </a:solidFill>
                <a:latin typeface="Arial MT"/>
                <a:cs typeface="Arial MT"/>
              </a:rPr>
              <a:t>t</a:t>
            </a:r>
            <a:r>
              <a:rPr sz="800" spc="-5" dirty="0">
                <a:solidFill>
                  <a:srgbClr val="A6A6A6"/>
                </a:solidFill>
                <a:latin typeface="Arial MT"/>
                <a:cs typeface="Arial MT"/>
              </a:rPr>
              <a:t>e</a:t>
            </a:r>
            <a:r>
              <a:rPr sz="800" dirty="0">
                <a:solidFill>
                  <a:srgbClr val="A6A6A6"/>
                </a:solidFill>
                <a:latin typeface="Arial MT"/>
                <a:cs typeface="Arial MT"/>
              </a:rPr>
              <a:t>:</a:t>
            </a:r>
            <a:r>
              <a:rPr sz="800" spc="-15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800" spc="20" dirty="0">
                <a:solidFill>
                  <a:srgbClr val="A6A6A6"/>
                </a:solidFill>
                <a:latin typeface="Arial MT"/>
                <a:cs typeface="Arial MT"/>
              </a:rPr>
              <a:t>W</a:t>
            </a:r>
            <a:r>
              <a:rPr sz="800" dirty="0">
                <a:solidFill>
                  <a:srgbClr val="A6A6A6"/>
                </a:solidFill>
                <a:latin typeface="Arial MT"/>
                <a:cs typeface="Arial MT"/>
              </a:rPr>
              <a:t>ine</a:t>
            </a:r>
            <a:r>
              <a:rPr sz="800" spc="-70" dirty="0">
                <a:solidFill>
                  <a:srgbClr val="A6A6A6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A6A6A6"/>
                </a:solidFill>
                <a:latin typeface="Arial MT"/>
                <a:cs typeface="Arial MT"/>
              </a:rPr>
              <a:t>Folly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39706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Ali</a:t>
            </a:r>
            <a:r>
              <a:rPr sz="2000" spc="-10" dirty="0"/>
              <a:t>m</a:t>
            </a:r>
            <a:r>
              <a:rPr sz="2000" dirty="0"/>
              <a:t>entos</a:t>
            </a:r>
            <a:r>
              <a:rPr sz="2000" spc="-25" dirty="0"/>
              <a:t> </a:t>
            </a:r>
            <a:r>
              <a:rPr sz="2000" dirty="0"/>
              <a:t>de d</a:t>
            </a:r>
            <a:r>
              <a:rPr sz="2000" spc="-10" dirty="0"/>
              <a:t>i</a:t>
            </a:r>
            <a:r>
              <a:rPr sz="2000" dirty="0"/>
              <a:t>fícil</a:t>
            </a:r>
            <a:r>
              <a:rPr sz="2000" spc="-180" dirty="0"/>
              <a:t> </a:t>
            </a:r>
            <a:r>
              <a:rPr sz="2000" dirty="0"/>
              <a:t>comb</a:t>
            </a:r>
            <a:r>
              <a:rPr sz="2000" spc="-10" dirty="0"/>
              <a:t>i</a:t>
            </a:r>
            <a:r>
              <a:rPr sz="2000" dirty="0"/>
              <a:t>nación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065779" y="1639950"/>
            <a:ext cx="1266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latin typeface="Arial"/>
                <a:cs typeface="Arial"/>
              </a:rPr>
              <a:t>Ajo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cebolla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5779" y="2920441"/>
            <a:ext cx="1264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H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jas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55" dirty="0">
                <a:latin typeface="Arial"/>
                <a:cs typeface="Arial"/>
              </a:rPr>
              <a:t>v</a:t>
            </a:r>
            <a:r>
              <a:rPr sz="1600" b="1" spc="-2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r</a:t>
            </a:r>
            <a:r>
              <a:rPr sz="1600" b="1" spc="-25" dirty="0">
                <a:latin typeface="Arial"/>
                <a:cs typeface="Arial"/>
              </a:rPr>
              <a:t>d</a:t>
            </a:r>
            <a:r>
              <a:rPr sz="1600" b="1" spc="-20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5779" y="4201414"/>
            <a:ext cx="23374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Alcauciles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espárragos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5779" y="5481929"/>
            <a:ext cx="652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H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2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-20" dirty="0">
                <a:latin typeface="Arial"/>
                <a:cs typeface="Arial"/>
              </a:rPr>
              <a:t>j</a:t>
            </a:r>
            <a:r>
              <a:rPr sz="1600" b="1" spc="-5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3369" y="1639950"/>
            <a:ext cx="462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4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pio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3369" y="2920441"/>
            <a:ext cx="711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6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-25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3369" y="4201414"/>
            <a:ext cx="634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Hu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90" dirty="0">
                <a:latin typeface="Arial"/>
                <a:cs typeface="Arial"/>
              </a:rPr>
              <a:t>v</a:t>
            </a:r>
            <a:r>
              <a:rPr sz="1600" b="1" spc="-5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3369" y="5481929"/>
            <a:ext cx="1699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Vinagre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cítricos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7047" y="1306067"/>
            <a:ext cx="1086612" cy="452932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588" y="1368552"/>
            <a:ext cx="1243584" cy="45948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576" y="1296670"/>
            <a:ext cx="1567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Es</a:t>
            </a:r>
            <a:r>
              <a:rPr sz="1400" b="1" spc="-10" dirty="0">
                <a:latin typeface="Arial"/>
                <a:cs typeface="Arial"/>
              </a:rPr>
              <a:t>pu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s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2893313"/>
            <a:ext cx="2150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fresc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5428" y="1296670"/>
            <a:ext cx="16973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mátic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5428" y="3211830"/>
            <a:ext cx="769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Rosados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832" y="1572767"/>
            <a:ext cx="1787652" cy="11841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3684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Sugerencias</a:t>
            </a:r>
            <a:r>
              <a:rPr sz="2000" spc="-35" dirty="0"/>
              <a:t> </a:t>
            </a:r>
            <a:r>
              <a:rPr sz="2000" dirty="0"/>
              <a:t>por</a:t>
            </a:r>
            <a:r>
              <a:rPr sz="2000" spc="-30" dirty="0"/>
              <a:t> </a:t>
            </a:r>
            <a:r>
              <a:rPr sz="2000" dirty="0"/>
              <a:t>estilo</a:t>
            </a:r>
            <a:r>
              <a:rPr sz="2000" spc="-40" dirty="0"/>
              <a:t> </a:t>
            </a:r>
            <a:r>
              <a:rPr sz="2000" dirty="0"/>
              <a:t>de</a:t>
            </a:r>
            <a:r>
              <a:rPr sz="2000" spc="-125" dirty="0"/>
              <a:t> </a:t>
            </a:r>
            <a:r>
              <a:rPr sz="2000" spc="-20" dirty="0"/>
              <a:t>vino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946403" y="3191255"/>
            <a:ext cx="2054225" cy="1190625"/>
            <a:chOff x="946403" y="3191255"/>
            <a:chExt cx="2054225" cy="11906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3" y="3191255"/>
              <a:ext cx="1795272" cy="11902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91968" y="3473195"/>
              <a:ext cx="202565" cy="727075"/>
            </a:xfrm>
            <a:custGeom>
              <a:avLst/>
              <a:gdLst/>
              <a:ahLst/>
              <a:cxnLst/>
              <a:rect l="l" t="t" r="r" b="b"/>
              <a:pathLst>
                <a:path w="202564" h="727075">
                  <a:moveTo>
                    <a:pt x="202311" y="0"/>
                  </a:moveTo>
                  <a:lnTo>
                    <a:pt x="202311" y="726820"/>
                  </a:lnTo>
                </a:path>
                <a:path w="202564" h="727075">
                  <a:moveTo>
                    <a:pt x="202311" y="370585"/>
                  </a:moveTo>
                  <a:lnTo>
                    <a:pt x="0" y="362838"/>
                  </a:lnTo>
                </a:path>
              </a:pathLst>
            </a:custGeom>
            <a:ln w="127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46403" y="4765547"/>
            <a:ext cx="2013585" cy="1205865"/>
            <a:chOff x="946403" y="4765547"/>
            <a:chExt cx="2013585" cy="120586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403" y="4765547"/>
              <a:ext cx="1795272" cy="12054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50819" y="5032247"/>
              <a:ext cx="202565" cy="728345"/>
            </a:xfrm>
            <a:custGeom>
              <a:avLst/>
              <a:gdLst/>
              <a:ahLst/>
              <a:cxnLst/>
              <a:rect l="l" t="t" r="r" b="b"/>
              <a:pathLst>
                <a:path w="202564" h="728345">
                  <a:moveTo>
                    <a:pt x="202437" y="0"/>
                  </a:moveTo>
                  <a:lnTo>
                    <a:pt x="202437" y="728205"/>
                  </a:lnTo>
                </a:path>
                <a:path w="202564" h="728345">
                  <a:moveTo>
                    <a:pt x="202437" y="371220"/>
                  </a:moveTo>
                  <a:lnTo>
                    <a:pt x="0" y="363600"/>
                  </a:lnTo>
                </a:path>
              </a:pathLst>
            </a:custGeom>
            <a:ln w="127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06576" y="4488941"/>
            <a:ext cx="1844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men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4891" y="5115305"/>
            <a:ext cx="2541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Carnes de ave, </a:t>
            </a:r>
            <a:r>
              <a:rPr sz="1200" dirty="0">
                <a:latin typeface="Arial MT"/>
                <a:cs typeface="Arial MT"/>
              </a:rPr>
              <a:t>pates y terrinas,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pesc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d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carne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uis</a:t>
            </a:r>
            <a:r>
              <a:rPr sz="1200" spc="-15" dirty="0">
                <a:latin typeface="Arial MT"/>
                <a:cs typeface="Arial MT"/>
              </a:rPr>
              <a:t>ado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1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sua</a:t>
            </a:r>
            <a:r>
              <a:rPr sz="1200" spc="-15" dirty="0">
                <a:latin typeface="Arial MT"/>
                <a:cs typeface="Arial MT"/>
              </a:rPr>
              <a:t>ve</a:t>
            </a:r>
            <a:r>
              <a:rPr sz="1200" dirty="0">
                <a:latin typeface="Arial MT"/>
                <a:cs typeface="Arial MT"/>
              </a:rPr>
              <a:t>s,  </a:t>
            </a:r>
            <a:r>
              <a:rPr sz="1200" spc="-5" dirty="0">
                <a:latin typeface="Arial MT"/>
                <a:cs typeface="Arial MT"/>
              </a:rPr>
              <a:t>pulp</a:t>
            </a:r>
            <a:r>
              <a:rPr sz="1200" dirty="0">
                <a:latin typeface="Arial MT"/>
                <a:cs typeface="Arial MT"/>
              </a:rPr>
              <a:t>o,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20" dirty="0">
                <a:latin typeface="Arial MT"/>
                <a:cs typeface="Arial MT"/>
              </a:rPr>
              <a:t>j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cerdo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ol</a:t>
            </a:r>
            <a:r>
              <a:rPr sz="1200" spc="-25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20" dirty="0">
                <a:latin typeface="Arial MT"/>
                <a:cs typeface="Arial MT"/>
              </a:rPr>
              <a:t>j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9464" y="1560575"/>
            <a:ext cx="1795272" cy="11689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2787395" y="1746504"/>
            <a:ext cx="202565" cy="728345"/>
          </a:xfrm>
          <a:custGeom>
            <a:avLst/>
            <a:gdLst/>
            <a:ahLst/>
            <a:cxnLst/>
            <a:rect l="l" t="t" r="r" b="b"/>
            <a:pathLst>
              <a:path w="202564" h="728344">
                <a:moveTo>
                  <a:pt x="202437" y="0"/>
                </a:moveTo>
                <a:lnTo>
                  <a:pt x="202437" y="728218"/>
                </a:lnTo>
              </a:path>
              <a:path w="202564" h="728344">
                <a:moveTo>
                  <a:pt x="202437" y="371348"/>
                </a:moveTo>
                <a:lnTo>
                  <a:pt x="0" y="363600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00197" y="1723390"/>
            <a:ext cx="2745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Aperitivos, pescados </a:t>
            </a:r>
            <a:r>
              <a:rPr sz="1200" spc="-5" dirty="0">
                <a:latin typeface="Arial MT"/>
                <a:cs typeface="Arial MT"/>
              </a:rPr>
              <a:t>crudos </a:t>
            </a:r>
            <a:r>
              <a:rPr sz="1200" dirty="0">
                <a:latin typeface="Arial MT"/>
                <a:cs typeface="Arial MT"/>
              </a:rPr>
              <a:t>y cocidos,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mariscos,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ceviches,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pastas,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pizza, </a:t>
            </a:r>
            <a:r>
              <a:rPr sz="1200" spc="-5" dirty="0">
                <a:latin typeface="Arial MT"/>
                <a:cs typeface="Arial MT"/>
              </a:rPr>
              <a:t>sushi,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ahumados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especiados.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Ros</a:t>
            </a:r>
            <a:r>
              <a:rPr sz="1200" dirty="0">
                <a:latin typeface="Arial MT"/>
                <a:cs typeface="Arial MT"/>
              </a:rPr>
              <a:t>é: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pla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plej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1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</a:t>
            </a:r>
            <a:r>
              <a:rPr sz="1200" dirty="0">
                <a:latin typeface="Arial MT"/>
                <a:cs typeface="Arial MT"/>
              </a:rPr>
              <a:t>ráct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30768" y="1674876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4">
                <a:moveTo>
                  <a:pt x="0" y="0"/>
                </a:moveTo>
                <a:lnTo>
                  <a:pt x="0" y="728345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09280" y="1835022"/>
            <a:ext cx="288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435" algn="l"/>
              </a:tabLst>
            </a:pPr>
            <a:r>
              <a:rPr sz="1200" u="heavy" dirty="0">
                <a:uFill>
                  <a:solidFill>
                    <a:srgbClr val="78846A"/>
                  </a:solidFill>
                </a:uFill>
                <a:latin typeface="Arial MT"/>
                <a:cs typeface="Arial MT"/>
              </a:rPr>
              <a:t> 	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Aperitivo,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platos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especiados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43035" y="2017903"/>
            <a:ext cx="2109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real</a:t>
            </a:r>
            <a:r>
              <a:rPr sz="1200" spc="-25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z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intensid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d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á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ca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373367" y="3496055"/>
            <a:ext cx="2042160" cy="1263650"/>
            <a:chOff x="6373367" y="3496055"/>
            <a:chExt cx="2042160" cy="126365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3367" y="3496055"/>
              <a:ext cx="1815084" cy="12633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206739" y="3709415"/>
              <a:ext cx="202565" cy="728345"/>
            </a:xfrm>
            <a:custGeom>
              <a:avLst/>
              <a:gdLst/>
              <a:ahLst/>
              <a:cxnLst/>
              <a:rect l="l" t="t" r="r" b="b"/>
              <a:pathLst>
                <a:path w="202565" h="728345">
                  <a:moveTo>
                    <a:pt x="202437" y="0"/>
                  </a:moveTo>
                  <a:lnTo>
                    <a:pt x="202437" y="728217"/>
                  </a:lnTo>
                </a:path>
                <a:path w="202565" h="728345">
                  <a:moveTo>
                    <a:pt x="202437" y="371347"/>
                  </a:moveTo>
                  <a:lnTo>
                    <a:pt x="0" y="363600"/>
                  </a:lnTo>
                </a:path>
              </a:pathLst>
            </a:custGeom>
            <a:ln w="127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04769" y="3541521"/>
            <a:ext cx="264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Aperitivos, pescados </a:t>
            </a:r>
            <a:r>
              <a:rPr sz="1200" spc="-5" dirty="0">
                <a:latin typeface="Arial MT"/>
                <a:cs typeface="Arial MT"/>
              </a:rPr>
              <a:t>crudos, </a:t>
            </a:r>
            <a:r>
              <a:rPr sz="1200" spc="-10" dirty="0">
                <a:latin typeface="Arial MT"/>
                <a:cs typeface="Arial MT"/>
              </a:rPr>
              <a:t>pescados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cocidos </a:t>
            </a:r>
            <a:r>
              <a:rPr sz="1200" spc="-10" dirty="0">
                <a:latin typeface="Arial MT"/>
                <a:cs typeface="Arial MT"/>
              </a:rPr>
              <a:t>ligeros, </a:t>
            </a:r>
            <a:r>
              <a:rPr sz="1200" spc="-5" dirty="0">
                <a:latin typeface="Arial MT"/>
                <a:cs typeface="Arial MT"/>
              </a:rPr>
              <a:t>mariscos, ceviches, </a:t>
            </a:r>
            <a:r>
              <a:rPr sz="1200" dirty="0">
                <a:latin typeface="Arial MT"/>
                <a:cs typeface="Arial MT"/>
              </a:rPr>
              <a:t> pastas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20810" y="3779266"/>
            <a:ext cx="2651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Muy versátiles, </a:t>
            </a:r>
            <a:r>
              <a:rPr sz="1200" spc="-10" dirty="0">
                <a:latin typeface="Arial MT"/>
                <a:cs typeface="Arial MT"/>
              </a:rPr>
              <a:t>ensaladas, pescados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mariscos,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carnes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ave,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pizzas,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sushi,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picadas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3684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Sugerencias</a:t>
            </a:r>
            <a:r>
              <a:rPr sz="2000" spc="-35" dirty="0"/>
              <a:t> </a:t>
            </a:r>
            <a:r>
              <a:rPr sz="2000" dirty="0"/>
              <a:t>por</a:t>
            </a:r>
            <a:r>
              <a:rPr sz="2000" spc="-30" dirty="0"/>
              <a:t> </a:t>
            </a:r>
            <a:r>
              <a:rPr sz="2000" dirty="0"/>
              <a:t>estilo</a:t>
            </a:r>
            <a:r>
              <a:rPr sz="2000" spc="-40" dirty="0"/>
              <a:t> </a:t>
            </a:r>
            <a:r>
              <a:rPr sz="2000" dirty="0"/>
              <a:t>de</a:t>
            </a:r>
            <a:r>
              <a:rPr sz="2000" spc="-125" dirty="0"/>
              <a:t> </a:t>
            </a:r>
            <a:r>
              <a:rPr sz="2000" spc="-20" dirty="0"/>
              <a:t>vino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906576" y="1386586"/>
            <a:ext cx="1985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5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fresc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5428" y="1386586"/>
            <a:ext cx="2583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Co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jo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er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81455" y="1775460"/>
            <a:ext cx="2148840" cy="1277620"/>
            <a:chOff x="981455" y="1775460"/>
            <a:chExt cx="2148840" cy="12776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455" y="1775460"/>
              <a:ext cx="1909572" cy="12771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21507" y="2002536"/>
              <a:ext cx="202565" cy="727075"/>
            </a:xfrm>
            <a:custGeom>
              <a:avLst/>
              <a:gdLst/>
              <a:ahLst/>
              <a:cxnLst/>
              <a:rect l="l" t="t" r="r" b="b"/>
              <a:pathLst>
                <a:path w="202564" h="727075">
                  <a:moveTo>
                    <a:pt x="202437" y="0"/>
                  </a:moveTo>
                  <a:lnTo>
                    <a:pt x="202437" y="726693"/>
                  </a:lnTo>
                </a:path>
                <a:path w="202564" h="727075">
                  <a:moveTo>
                    <a:pt x="202437" y="370586"/>
                  </a:moveTo>
                  <a:lnTo>
                    <a:pt x="0" y="362838"/>
                  </a:lnTo>
                </a:path>
              </a:pathLst>
            </a:custGeom>
            <a:ln w="127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1720595"/>
            <a:ext cx="1909572" cy="131826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81455" y="3953255"/>
            <a:ext cx="2167255" cy="1290955"/>
            <a:chOff x="981455" y="3953255"/>
            <a:chExt cx="2167255" cy="12909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1455" y="3953255"/>
              <a:ext cx="1909572" cy="12908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39795" y="4226051"/>
              <a:ext cx="202565" cy="727075"/>
            </a:xfrm>
            <a:custGeom>
              <a:avLst/>
              <a:gdLst/>
              <a:ahLst/>
              <a:cxnLst/>
              <a:rect l="l" t="t" r="r" b="b"/>
              <a:pathLst>
                <a:path w="202564" h="727075">
                  <a:moveTo>
                    <a:pt x="202437" y="0"/>
                  </a:moveTo>
                  <a:lnTo>
                    <a:pt x="202437" y="726694"/>
                  </a:lnTo>
                </a:path>
                <a:path w="202564" h="727075">
                  <a:moveTo>
                    <a:pt x="202437" y="370586"/>
                  </a:moveTo>
                  <a:lnTo>
                    <a:pt x="0" y="362839"/>
                  </a:lnTo>
                </a:path>
              </a:pathLst>
            </a:custGeom>
            <a:ln w="127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6576" y="3621151"/>
            <a:ext cx="509905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er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2358390" marR="5080">
              <a:lnSpc>
                <a:spcPct val="100000"/>
              </a:lnSpc>
              <a:spcBef>
                <a:spcPts val="1180"/>
              </a:spcBef>
            </a:pP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dirty="0">
                <a:latin typeface="Arial MT"/>
                <a:cs typeface="Arial MT"/>
              </a:rPr>
              <a:t>arn</a:t>
            </a:r>
            <a:r>
              <a:rPr sz="1200" spc="-10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10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10" dirty="0">
                <a:latin typeface="Arial MT"/>
                <a:cs typeface="Arial MT"/>
              </a:rPr>
              <a:t>d</a:t>
            </a:r>
            <a:r>
              <a:rPr sz="1200" spc="-2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bras</a:t>
            </a:r>
            <a:r>
              <a:rPr sz="1200" spc="-10" dirty="0">
                <a:latin typeface="Arial MT"/>
                <a:cs typeface="Arial MT"/>
              </a:rPr>
              <a:t>ea</a:t>
            </a:r>
            <a:r>
              <a:rPr sz="1200" spc="-25" dirty="0">
                <a:latin typeface="Arial MT"/>
                <a:cs typeface="Arial MT"/>
              </a:rPr>
              <a:t>d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s,</a:t>
            </a:r>
            <a:r>
              <a:rPr sz="1200" spc="-1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-10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fa</a:t>
            </a:r>
            <a:r>
              <a:rPr sz="1200" spc="-10" dirty="0">
                <a:latin typeface="Arial MT"/>
                <a:cs typeface="Arial MT"/>
              </a:rPr>
              <a:t>do</a:t>
            </a:r>
            <a:r>
              <a:rPr sz="1200" dirty="0">
                <a:latin typeface="Arial MT"/>
                <a:cs typeface="Arial MT"/>
              </a:rPr>
              <a:t>s,  </a:t>
            </a:r>
            <a:r>
              <a:rPr sz="1200" spc="-10" dirty="0">
                <a:latin typeface="Arial MT"/>
                <a:cs typeface="Arial MT"/>
              </a:rPr>
              <a:t>cazuelas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guisos con </a:t>
            </a:r>
            <a:r>
              <a:rPr sz="1200" dirty="0">
                <a:latin typeface="Arial MT"/>
                <a:cs typeface="Arial MT"/>
              </a:rPr>
              <a:t>carnes. </a:t>
            </a:r>
            <a:r>
              <a:rPr sz="1200" spc="-5" dirty="0">
                <a:latin typeface="Arial MT"/>
                <a:cs typeface="Arial MT"/>
              </a:rPr>
              <a:t>Caza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en</a:t>
            </a:r>
            <a:r>
              <a:rPr sz="1200" spc="-25" dirty="0">
                <a:latin typeface="Arial MT"/>
                <a:cs typeface="Arial MT"/>
              </a:rPr>
              <a:t>o</a:t>
            </a:r>
            <a:r>
              <a:rPr sz="1200" spc="-80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pesc</a:t>
            </a:r>
            <a:r>
              <a:rPr sz="1200" spc="-15" dirty="0">
                <a:latin typeface="Arial MT"/>
                <a:cs typeface="Arial MT"/>
              </a:rPr>
              <a:t>ad</a:t>
            </a:r>
            <a:r>
              <a:rPr sz="1200" spc="-2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raso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en  </a:t>
            </a:r>
            <a:r>
              <a:rPr sz="1200" spc="-10" dirty="0">
                <a:latin typeface="Arial MT"/>
                <a:cs typeface="Arial MT"/>
              </a:rPr>
              <a:t>preparaciones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cuerpo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00800" y="3953255"/>
            <a:ext cx="2121535" cy="1308100"/>
            <a:chOff x="6400800" y="3953255"/>
            <a:chExt cx="2121535" cy="13081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3953255"/>
              <a:ext cx="1895855" cy="13075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313420" y="4194047"/>
              <a:ext cx="202565" cy="728345"/>
            </a:xfrm>
            <a:custGeom>
              <a:avLst/>
              <a:gdLst/>
              <a:ahLst/>
              <a:cxnLst/>
              <a:rect l="l" t="t" r="r" b="b"/>
              <a:pathLst>
                <a:path w="202565" h="728345">
                  <a:moveTo>
                    <a:pt x="202437" y="0"/>
                  </a:moveTo>
                  <a:lnTo>
                    <a:pt x="202437" y="728218"/>
                  </a:lnTo>
                </a:path>
                <a:path w="202565" h="728345">
                  <a:moveTo>
                    <a:pt x="202437" y="371220"/>
                  </a:moveTo>
                  <a:lnTo>
                    <a:pt x="0" y="363600"/>
                  </a:lnTo>
                </a:path>
              </a:pathLst>
            </a:custGeom>
            <a:ln w="127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45428" y="3621151"/>
            <a:ext cx="4958715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Du</a:t>
            </a:r>
            <a:r>
              <a:rPr sz="1400" b="1" dirty="0">
                <a:latin typeface="Arial"/>
                <a:cs typeface="Arial"/>
              </a:rPr>
              <a:t>lces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Fo</a:t>
            </a:r>
            <a:r>
              <a:rPr sz="1400" b="1" dirty="0">
                <a:latin typeface="Arial"/>
                <a:cs typeface="Arial"/>
              </a:rPr>
              <a:t>rt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f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ca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2295525" marR="508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Dulces </a:t>
            </a:r>
            <a:r>
              <a:rPr sz="1200" dirty="0">
                <a:latin typeface="Arial MT"/>
                <a:cs typeface="Arial MT"/>
              </a:rPr>
              <a:t>y Fortificados </a:t>
            </a:r>
            <a:r>
              <a:rPr sz="1200" spc="-5" dirty="0">
                <a:latin typeface="Arial MT"/>
                <a:cs typeface="Arial MT"/>
              </a:rPr>
              <a:t>dulces: postres </a:t>
            </a:r>
            <a:r>
              <a:rPr sz="1200" dirty="0">
                <a:latin typeface="Arial MT"/>
                <a:cs typeface="Arial MT"/>
              </a:rPr>
              <a:t> menos </a:t>
            </a:r>
            <a:r>
              <a:rPr sz="1200" spc="-5" dirty="0">
                <a:latin typeface="Arial MT"/>
                <a:cs typeface="Arial MT"/>
              </a:rPr>
              <a:t>dulces que el vino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5" dirty="0">
                <a:latin typeface="Arial MT"/>
                <a:cs typeface="Arial MT"/>
              </a:rPr>
              <a:t>quesos </a:t>
            </a:r>
            <a:r>
              <a:rPr sz="1200" dirty="0">
                <a:latin typeface="Arial MT"/>
                <a:cs typeface="Arial MT"/>
              </a:rPr>
              <a:t> Fort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spc="10" dirty="0">
                <a:latin typeface="Arial MT"/>
                <a:cs typeface="Arial MT"/>
              </a:rPr>
              <a:t>f</a:t>
            </a:r>
            <a:r>
              <a:rPr sz="1200" spc="-5" dirty="0">
                <a:latin typeface="Arial MT"/>
                <a:cs typeface="Arial MT"/>
              </a:rPr>
              <a:t>ica</a:t>
            </a:r>
            <a:r>
              <a:rPr sz="1200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seco</a:t>
            </a:r>
            <a:r>
              <a:rPr sz="1200" dirty="0">
                <a:latin typeface="Arial MT"/>
                <a:cs typeface="Arial MT"/>
              </a:rPr>
              <a:t>s: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aper</a:t>
            </a:r>
            <a:r>
              <a:rPr sz="1200" spc="-25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iv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-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</a:t>
            </a:r>
            <a:r>
              <a:rPr sz="1200" spc="-25" dirty="0">
                <a:latin typeface="Arial MT"/>
                <a:cs typeface="Arial MT"/>
              </a:rPr>
              <a:t>b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ido</a:t>
            </a:r>
            <a:r>
              <a:rPr sz="1200" dirty="0"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34689" y="2162302"/>
            <a:ext cx="2740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Pastas,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carnes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blancas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guarnición</a:t>
            </a:r>
            <a:r>
              <a:rPr sz="1200" spc="-1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cocción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acordes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78595" y="1997964"/>
            <a:ext cx="0" cy="727075"/>
          </a:xfrm>
          <a:custGeom>
            <a:avLst/>
            <a:gdLst/>
            <a:ahLst/>
            <a:cxnLst/>
            <a:rect l="l" t="t" r="r" b="b"/>
            <a:pathLst>
              <a:path h="727075">
                <a:moveTo>
                  <a:pt x="0" y="0"/>
                </a:moveTo>
                <a:lnTo>
                  <a:pt x="0" y="726694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57234" y="2157729"/>
            <a:ext cx="271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5080" indent="-334010">
              <a:lnSpc>
                <a:spcPct val="100000"/>
              </a:lnSpc>
              <a:spcBef>
                <a:spcPts val="100"/>
              </a:spcBef>
              <a:tabLst>
                <a:tab pos="305435" algn="l"/>
              </a:tabLst>
            </a:pPr>
            <a:r>
              <a:rPr sz="1200" u="heavy" dirty="0">
                <a:uFill>
                  <a:solidFill>
                    <a:srgbClr val="78846A"/>
                  </a:solidFill>
                </a:uFill>
                <a:latin typeface="Arial MT"/>
                <a:cs typeface="Arial MT"/>
              </a:rPr>
              <a:t> 	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Carn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</a:t>
            </a:r>
            <a:r>
              <a:rPr sz="1200" spc="-15" dirty="0">
                <a:latin typeface="Arial MT"/>
                <a:cs typeface="Arial MT"/>
              </a:rPr>
              <a:t>ada</a:t>
            </a:r>
            <a:r>
              <a:rPr sz="1200" dirty="0">
                <a:latin typeface="Arial MT"/>
                <a:cs typeface="Arial MT"/>
              </a:rPr>
              <a:t>s,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</a:t>
            </a:r>
            <a:r>
              <a:rPr sz="1200" spc="-15" dirty="0">
                <a:latin typeface="Arial MT"/>
                <a:cs typeface="Arial MT"/>
              </a:rPr>
              <a:t>z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y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spc="-80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-11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</a:t>
            </a:r>
            <a:r>
              <a:rPr sz="1200" dirty="0">
                <a:latin typeface="Arial MT"/>
                <a:cs typeface="Arial MT"/>
              </a:rPr>
              <a:t>rtes  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raso</a:t>
            </a:r>
            <a:r>
              <a:rPr sz="1200" spc="-15" dirty="0">
                <a:latin typeface="Arial MT"/>
                <a:cs typeface="Arial MT"/>
              </a:rPr>
              <a:t>s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q</a:t>
            </a:r>
            <a:r>
              <a:rPr sz="1200" spc="-5" dirty="0">
                <a:latin typeface="Arial MT"/>
                <a:cs typeface="Arial MT"/>
              </a:rPr>
              <a:t>ues</a:t>
            </a:r>
            <a:r>
              <a:rPr sz="1200" spc="-1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9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ad</a:t>
            </a:r>
            <a:r>
              <a:rPr sz="1200" spc="-5" dirty="0">
                <a:latin typeface="Arial MT"/>
                <a:cs typeface="Arial MT"/>
              </a:rPr>
              <a:t>ur</a:t>
            </a:r>
            <a:r>
              <a:rPr sz="1200" spc="-20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2254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Tipos</a:t>
            </a:r>
            <a:r>
              <a:rPr sz="2000" spc="-45" dirty="0"/>
              <a:t> </a:t>
            </a:r>
            <a:r>
              <a:rPr sz="2000" spc="-5" dirty="0"/>
              <a:t>de</a:t>
            </a:r>
            <a:r>
              <a:rPr sz="2000" spc="-80" dirty="0"/>
              <a:t> </a:t>
            </a:r>
            <a:r>
              <a:rPr sz="2000" dirty="0"/>
              <a:t>acuerdos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637915" y="1591817"/>
            <a:ext cx="5996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sabores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b="1" spc="-5" dirty="0">
                <a:latin typeface="Arial"/>
                <a:cs typeface="Arial"/>
              </a:rPr>
              <a:t>complementan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porque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tienen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perfiles</a:t>
            </a:r>
            <a:r>
              <a:rPr sz="1600" b="1" spc="1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similares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7026" y="2477795"/>
            <a:ext cx="627824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Son las </a:t>
            </a:r>
            <a:r>
              <a:rPr sz="1600" spc="-10" dirty="0">
                <a:latin typeface="Arial MT"/>
                <a:cs typeface="Arial MT"/>
              </a:rPr>
              <a:t>combinaciones </a:t>
            </a:r>
            <a:r>
              <a:rPr sz="1600" spc="-5" dirty="0">
                <a:latin typeface="Arial MT"/>
                <a:cs typeface="Arial MT"/>
              </a:rPr>
              <a:t>entre </a:t>
            </a:r>
            <a:r>
              <a:rPr sz="1600" b="1" spc="-25" dirty="0">
                <a:latin typeface="Arial"/>
                <a:cs typeface="Arial"/>
              </a:rPr>
              <a:t>vinos </a:t>
            </a:r>
            <a:r>
              <a:rPr sz="1600" b="1" spc="-5" dirty="0">
                <a:latin typeface="Arial"/>
                <a:cs typeface="Arial"/>
              </a:rPr>
              <a:t>o bebidas de una región con su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cocina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 </a:t>
            </a:r>
            <a:r>
              <a:rPr sz="1600" b="1" spc="-10" dirty="0">
                <a:latin typeface="Arial"/>
                <a:cs typeface="Arial"/>
              </a:rPr>
              <a:t>productos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típicos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7026" y="3810821"/>
            <a:ext cx="6194425" cy="6591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spc="-5" dirty="0">
                <a:latin typeface="Arial MT"/>
                <a:cs typeface="Arial MT"/>
              </a:rPr>
              <a:t>Se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busca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b="1" spc="-5" dirty="0">
                <a:latin typeface="Arial"/>
                <a:cs typeface="Arial"/>
              </a:rPr>
              <a:t>contrastar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sabores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plato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vino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spc="-5" dirty="0">
                <a:latin typeface="Arial MT"/>
                <a:cs typeface="Arial MT"/>
              </a:rPr>
              <a:t>generar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reacciones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diferentes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agradables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7026" y="5173726"/>
            <a:ext cx="64312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3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Replicar </a:t>
            </a:r>
            <a:r>
              <a:rPr sz="1600" b="1" spc="-5" dirty="0">
                <a:latin typeface="Arial"/>
                <a:cs typeface="Arial"/>
              </a:rPr>
              <a:t>composición química </a:t>
            </a:r>
            <a:r>
              <a:rPr sz="1600" spc="-5" dirty="0">
                <a:latin typeface="Arial MT"/>
                <a:cs typeface="Arial MT"/>
              </a:rPr>
              <a:t>de alimentos y bebidas para dar con </a:t>
            </a:r>
            <a:r>
              <a:rPr sz="1600" dirty="0">
                <a:latin typeface="Arial MT"/>
                <a:cs typeface="Arial MT"/>
              </a:rPr>
              <a:t>la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combinación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exacta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23544" y="1420367"/>
            <a:ext cx="2352040" cy="603885"/>
            <a:chOff x="923544" y="1420367"/>
            <a:chExt cx="2352040" cy="6038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1420367"/>
              <a:ext cx="2351532" cy="6035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976" y="1504187"/>
              <a:ext cx="1729739" cy="3566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3376" y="1627631"/>
              <a:ext cx="1423415" cy="16763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923544" y="2581655"/>
            <a:ext cx="2352040" cy="600710"/>
            <a:chOff x="923544" y="2581655"/>
            <a:chExt cx="2352040" cy="6007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544" y="2581655"/>
              <a:ext cx="2351532" cy="6004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0976" y="2666999"/>
              <a:ext cx="1592580" cy="3566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3376" y="2755391"/>
              <a:ext cx="1280160" cy="20116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23544" y="3890771"/>
            <a:ext cx="2352040" cy="605155"/>
            <a:chOff x="923544" y="3890771"/>
            <a:chExt cx="2352040" cy="60515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3544" y="3890771"/>
              <a:ext cx="2351532" cy="6050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0976" y="3976115"/>
              <a:ext cx="1941576" cy="3566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3376" y="4064507"/>
              <a:ext cx="1629156" cy="20269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923544" y="5187696"/>
            <a:ext cx="2352040" cy="600710"/>
            <a:chOff x="923544" y="5187696"/>
            <a:chExt cx="2352040" cy="60071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3544" y="5187696"/>
              <a:ext cx="2351532" cy="6004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976" y="5273040"/>
              <a:ext cx="2257044" cy="3566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3376" y="5361432"/>
              <a:ext cx="1944624" cy="2026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3546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Comb</a:t>
            </a:r>
            <a:r>
              <a:rPr sz="2000" spc="-10" dirty="0"/>
              <a:t>i</a:t>
            </a:r>
            <a:r>
              <a:rPr sz="2000" dirty="0"/>
              <a:t>naciones</a:t>
            </a:r>
            <a:r>
              <a:rPr sz="2000" spc="-110" dirty="0"/>
              <a:t> </a:t>
            </a:r>
            <a:r>
              <a:rPr sz="2000" dirty="0"/>
              <a:t>tradic</a:t>
            </a:r>
            <a:r>
              <a:rPr sz="2000" spc="-10" dirty="0"/>
              <a:t>i</a:t>
            </a:r>
            <a:r>
              <a:rPr sz="2000" dirty="0"/>
              <a:t>onales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215948" y="1542643"/>
            <a:ext cx="1956435" cy="10318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4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Espumosos</a:t>
            </a:r>
            <a:endParaRPr sz="1400">
              <a:latin typeface="Arial MT"/>
              <a:cs typeface="Arial MT"/>
            </a:endParaRP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Blancos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secos</a:t>
            </a:r>
            <a:r>
              <a:rPr sz="1400" spc="-1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ligeros</a:t>
            </a:r>
            <a:endParaRPr sz="1400">
              <a:latin typeface="Arial MT"/>
              <a:cs typeface="Arial MT"/>
            </a:endParaRP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Rosados</a:t>
            </a:r>
            <a:endParaRPr sz="1400">
              <a:latin typeface="Arial MT"/>
              <a:cs typeface="Arial MT"/>
            </a:endParaRP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</a:t>
            </a:r>
            <a:r>
              <a:rPr sz="1400" spc="-5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ros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576" y="1295527"/>
            <a:ext cx="2596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  <a:tab pos="2512060" algn="l"/>
              </a:tabLst>
            </a:pPr>
            <a:r>
              <a:rPr sz="1600" b="1" spc="-114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peri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s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spc="-5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2918917"/>
            <a:ext cx="2304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Pescados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mariscos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5948" y="3167608"/>
            <a:ext cx="1390015" cy="10318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4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Espumosos</a:t>
            </a:r>
            <a:endParaRPr sz="1400">
              <a:latin typeface="Arial MT"/>
              <a:cs typeface="Arial MT"/>
            </a:endParaRP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Blancos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secos</a:t>
            </a:r>
            <a:endParaRPr sz="1400">
              <a:latin typeface="Arial MT"/>
              <a:cs typeface="Arial MT"/>
            </a:endParaRP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Rosados</a:t>
            </a:r>
            <a:endParaRPr sz="1400">
              <a:latin typeface="Arial MT"/>
              <a:cs typeface="Arial MT"/>
            </a:endParaRP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ligeros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576" y="4544009"/>
            <a:ext cx="2312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Ensaladas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verduras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5948" y="4791303"/>
            <a:ext cx="1956435" cy="7804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4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Espumosos</a:t>
            </a:r>
            <a:endParaRPr sz="1400">
              <a:latin typeface="Arial MT"/>
              <a:cs typeface="Arial MT"/>
            </a:endParaRP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Blancos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secos</a:t>
            </a:r>
            <a:r>
              <a:rPr sz="1400" spc="-1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ligeros</a:t>
            </a:r>
            <a:endParaRPr sz="1400">
              <a:latin typeface="Arial MT"/>
              <a:cs typeface="Arial MT"/>
            </a:endParaRP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Rosados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7313" y="1294003"/>
            <a:ext cx="1680845" cy="485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35"/>
              </a:spcBef>
            </a:pPr>
            <a:r>
              <a:rPr sz="1600" b="1" spc="-5" dirty="0">
                <a:latin typeface="Arial"/>
                <a:cs typeface="Arial"/>
              </a:rPr>
              <a:t>Pastas,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arroces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  legumbres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5892" y="1762099"/>
            <a:ext cx="1390015" cy="10318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Espumosos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Blancos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secos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Rosados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ligeros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6521" y="3138931"/>
            <a:ext cx="2407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Carnes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blancas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aves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15892" y="3387432"/>
            <a:ext cx="2037080" cy="10312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5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Espumosos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Blancos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secos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Rosados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ligeros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edios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06521" y="4764151"/>
            <a:ext cx="1471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Carnes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rojas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5892" y="5011013"/>
            <a:ext cx="1828800" cy="7797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Espumosos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cuerpo</a:t>
            </a:r>
            <a:r>
              <a:rPr sz="1400" spc="-1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edio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cuerpo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08040" y="1295527"/>
            <a:ext cx="1718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Carnes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caza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7411" y="1581657"/>
            <a:ext cx="1775460" cy="4298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marR="5080" indent="-228600">
              <a:lnSpc>
                <a:spcPts val="1500"/>
              </a:lnSpc>
              <a:spcBef>
                <a:spcPts val="305"/>
              </a:spcBef>
              <a:tabLst>
                <a:tab pos="240665" algn="l"/>
              </a:tabLst>
            </a:pPr>
            <a:r>
              <a:rPr sz="1400" dirty="0">
                <a:latin typeface="Arial MT"/>
                <a:cs typeface="Arial MT"/>
              </a:rPr>
              <a:t>-	</a:t>
            </a: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cuerpo</a:t>
            </a:r>
            <a:r>
              <a:rPr sz="1400" spc="-1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  intensidad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8040" y="2344292"/>
            <a:ext cx="995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10" dirty="0">
                <a:latin typeface="Arial"/>
                <a:cs typeface="Arial"/>
              </a:rPr>
              <a:t>Postres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7411" y="2593060"/>
            <a:ext cx="1732280" cy="15347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Espu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osos</a:t>
            </a:r>
            <a:r>
              <a:rPr sz="1400" spc="-1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dulces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25" dirty="0">
                <a:latin typeface="Arial MT"/>
                <a:cs typeface="Arial MT"/>
              </a:rPr>
              <a:t>V</a:t>
            </a:r>
            <a:r>
              <a:rPr sz="1400" dirty="0">
                <a:latin typeface="Arial MT"/>
                <a:cs typeface="Arial MT"/>
              </a:rPr>
              <a:t>inos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dulces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10" dirty="0">
                <a:latin typeface="Arial MT"/>
                <a:cs typeface="Arial MT"/>
              </a:rPr>
              <a:t>F</a:t>
            </a:r>
            <a:r>
              <a:rPr sz="1400" dirty="0">
                <a:latin typeface="Arial MT"/>
                <a:cs typeface="Arial MT"/>
              </a:rPr>
              <a:t>ort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f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spc="-15" dirty="0">
                <a:latin typeface="Arial MT"/>
                <a:cs typeface="Arial MT"/>
              </a:rPr>
              <a:t>ado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dulces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Whisky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5" dirty="0">
                <a:latin typeface="Arial MT"/>
                <a:cs typeface="Arial MT"/>
              </a:rPr>
              <a:t>Brandy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Cognac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2311" y="783336"/>
            <a:ext cx="3599688" cy="53995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18948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Quesos</a:t>
            </a:r>
            <a:r>
              <a:rPr sz="2000" spc="-60" dirty="0"/>
              <a:t> </a:t>
            </a:r>
            <a:r>
              <a:rPr sz="2000" dirty="0"/>
              <a:t>y</a:t>
            </a:r>
            <a:r>
              <a:rPr sz="2000" spc="-85" dirty="0"/>
              <a:t> </a:t>
            </a:r>
            <a:r>
              <a:rPr sz="2000" spc="-5" dirty="0"/>
              <a:t>vinos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906576" y="1298087"/>
            <a:ext cx="3036570" cy="5626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Frescos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y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blandos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cremosos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latin typeface="Arial MT"/>
                <a:cs typeface="Arial MT"/>
              </a:rPr>
              <a:t>(</a:t>
            </a:r>
            <a:r>
              <a:rPr sz="1400" spc="5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uarti</a:t>
            </a:r>
            <a:r>
              <a:rPr sz="1400" spc="-1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olo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port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salut)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3725" y="1824676"/>
            <a:ext cx="2548890" cy="5041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Espumosos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Bl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ncos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</a:t>
            </a:r>
            <a:r>
              <a:rPr sz="1400" spc="-5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ros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</a:t>
            </a:r>
            <a:r>
              <a:rPr sz="1400" spc="-5" dirty="0">
                <a:latin typeface="Arial MT"/>
                <a:cs typeface="Arial MT"/>
              </a:rPr>
              <a:t>om</a:t>
            </a:r>
            <a:r>
              <a:rPr sz="1400" dirty="0">
                <a:latin typeface="Arial MT"/>
                <a:cs typeface="Arial MT"/>
              </a:rPr>
              <a:t>áti</a:t>
            </a:r>
            <a:r>
              <a:rPr sz="1400" spc="5" dirty="0">
                <a:latin typeface="Arial MT"/>
                <a:cs typeface="Arial MT"/>
              </a:rPr>
              <a:t>c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s</a:t>
            </a: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2525776"/>
            <a:ext cx="3288665" cy="2102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13999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15" dirty="0">
                <a:latin typeface="Arial"/>
                <a:cs typeface="Arial"/>
              </a:rPr>
              <a:t>De </a:t>
            </a:r>
            <a:r>
              <a:rPr sz="1600" b="1" spc="-5" dirty="0">
                <a:latin typeface="Arial"/>
                <a:cs typeface="Arial"/>
              </a:rPr>
              <a:t>cabra, </a:t>
            </a:r>
            <a:r>
              <a:rPr sz="1600" b="1" spc="-25" dirty="0">
                <a:latin typeface="Arial"/>
                <a:cs typeface="Arial"/>
              </a:rPr>
              <a:t>oveja </a:t>
            </a:r>
            <a:r>
              <a:rPr sz="1600" b="1" spc="-5" dirty="0">
                <a:latin typeface="Arial"/>
                <a:cs typeface="Arial"/>
              </a:rPr>
              <a:t>y otros blandos </a:t>
            </a:r>
            <a:r>
              <a:rPr sz="1600" b="1" spc="-43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 </a:t>
            </a:r>
            <a:r>
              <a:rPr sz="1600" b="1" spc="-25" dirty="0">
                <a:latin typeface="Arial"/>
                <a:cs typeface="Arial"/>
              </a:rPr>
              <a:t>vaca </a:t>
            </a:r>
            <a:r>
              <a:rPr sz="1600" dirty="0">
                <a:latin typeface="Arial MT"/>
                <a:cs typeface="Arial MT"/>
              </a:rPr>
              <a:t>(</a:t>
            </a:r>
            <a:r>
              <a:rPr sz="1400" dirty="0">
                <a:latin typeface="Arial MT"/>
                <a:cs typeface="Arial MT"/>
              </a:rPr>
              <a:t>brie, </a:t>
            </a:r>
            <a:r>
              <a:rPr sz="1400" spc="-5" dirty="0">
                <a:latin typeface="Arial MT"/>
                <a:cs typeface="Arial MT"/>
              </a:rPr>
              <a:t>camembert, </a:t>
            </a:r>
            <a:r>
              <a:rPr sz="1400" dirty="0">
                <a:latin typeface="Arial MT"/>
                <a:cs typeface="Arial MT"/>
              </a:rPr>
              <a:t>feta,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mozzarella)</a:t>
            </a:r>
            <a:endParaRPr sz="1400">
              <a:latin typeface="Arial MT"/>
              <a:cs typeface="Arial MT"/>
            </a:endParaRPr>
          </a:p>
          <a:p>
            <a:pPr marL="697865" lvl="1" indent="-229235">
              <a:lnSpc>
                <a:spcPct val="100000"/>
              </a:lnSpc>
              <a:spcBef>
                <a:spcPts val="360"/>
              </a:spcBef>
              <a:buChar char="-"/>
              <a:tabLst>
                <a:tab pos="697865" algn="l"/>
                <a:tab pos="698500" algn="l"/>
              </a:tabLst>
            </a:pPr>
            <a:r>
              <a:rPr sz="1400" dirty="0">
                <a:latin typeface="Arial MT"/>
                <a:cs typeface="Arial MT"/>
              </a:rPr>
              <a:t>Blancos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ligeros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aro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áticos</a:t>
            </a:r>
            <a:endParaRPr sz="1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 MT"/>
              <a:buChar char="-"/>
            </a:pPr>
            <a:endParaRPr sz="19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Semiduros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(</a:t>
            </a:r>
            <a:r>
              <a:rPr sz="1400" dirty="0">
                <a:latin typeface="Arial MT"/>
                <a:cs typeface="Arial MT"/>
              </a:rPr>
              <a:t>pategrás,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gouda,</a:t>
            </a:r>
            <a:endParaRPr sz="14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305"/>
              </a:spcBef>
            </a:pPr>
            <a:r>
              <a:rPr sz="1400" dirty="0">
                <a:latin typeface="Arial MT"/>
                <a:cs typeface="Arial MT"/>
              </a:rPr>
              <a:t>fontina,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</a:t>
            </a:r>
            <a:r>
              <a:rPr sz="1400" spc="-5" dirty="0">
                <a:latin typeface="Arial MT"/>
                <a:cs typeface="Arial MT"/>
              </a:rPr>
              <a:t>u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er</a:t>
            </a:r>
            <a:r>
              <a:rPr sz="1400" spc="-20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  <a:p>
            <a:pPr marL="697865" lvl="1" indent="-229235">
              <a:lnSpc>
                <a:spcPct val="100000"/>
              </a:lnSpc>
              <a:spcBef>
                <a:spcPts val="195"/>
              </a:spcBef>
              <a:buChar char="-"/>
              <a:tabLst>
                <a:tab pos="697865" algn="l"/>
                <a:tab pos="6985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ligeros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576" y="4884165"/>
            <a:ext cx="3191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Duros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(pro</a:t>
            </a:r>
            <a:r>
              <a:rPr sz="1400" spc="-20" dirty="0">
                <a:latin typeface="Arial MT"/>
                <a:cs typeface="Arial MT"/>
              </a:rPr>
              <a:t>v</a:t>
            </a:r>
            <a:r>
              <a:rPr sz="1400" dirty="0">
                <a:latin typeface="Arial MT"/>
                <a:cs typeface="Arial MT"/>
              </a:rPr>
              <a:t>ol</a:t>
            </a:r>
            <a:r>
              <a:rPr sz="1400" spc="-15" dirty="0">
                <a:latin typeface="Arial MT"/>
                <a:cs typeface="Arial MT"/>
              </a:rPr>
              <a:t>one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reggianit</a:t>
            </a:r>
            <a:r>
              <a:rPr sz="1400" spc="-10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sardo)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3725" y="5126837"/>
            <a:ext cx="1829435" cy="5041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cuerpo</a:t>
            </a:r>
            <a:r>
              <a:rPr sz="1400" spc="-1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edio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cuerpo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4117" y="1288345"/>
            <a:ext cx="2724150" cy="8013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25" dirty="0">
                <a:latin typeface="Arial"/>
                <a:cs typeface="Arial"/>
              </a:rPr>
              <a:t>Azules</a:t>
            </a:r>
            <a:r>
              <a:rPr sz="1600" b="1" spc="-5" dirty="0">
                <a:latin typeface="Arial"/>
                <a:cs typeface="Arial"/>
              </a:rPr>
              <a:t> y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muy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aromáticos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95"/>
              </a:spcBef>
            </a:pPr>
            <a:r>
              <a:rPr sz="1400" dirty="0">
                <a:latin typeface="Arial MT"/>
                <a:cs typeface="Arial MT"/>
              </a:rPr>
              <a:t>(ro</a:t>
            </a:r>
            <a:r>
              <a:rPr sz="1400" spc="-5" dirty="0">
                <a:latin typeface="Arial MT"/>
                <a:cs typeface="Arial MT"/>
              </a:rPr>
              <a:t>q</a:t>
            </a:r>
            <a:r>
              <a:rPr sz="1400" spc="-15" dirty="0">
                <a:latin typeface="Arial MT"/>
                <a:cs typeface="Arial MT"/>
              </a:rPr>
              <a:t>ue</a:t>
            </a:r>
            <a:r>
              <a:rPr sz="1400" spc="-10" dirty="0">
                <a:latin typeface="Arial MT"/>
                <a:cs typeface="Arial MT"/>
              </a:rPr>
              <a:t>f</a:t>
            </a:r>
            <a:r>
              <a:rPr sz="1400" spc="-15" dirty="0">
                <a:latin typeface="Arial MT"/>
                <a:cs typeface="Arial MT"/>
              </a:rPr>
              <a:t>or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crotin)</a:t>
            </a:r>
            <a:endParaRPr sz="14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204"/>
              </a:spcBef>
              <a:tabLst>
                <a:tab pos="698500" algn="l"/>
              </a:tabLst>
            </a:pPr>
            <a:r>
              <a:rPr sz="1400" dirty="0">
                <a:latin typeface="Arial MT"/>
                <a:cs typeface="Arial MT"/>
              </a:rPr>
              <a:t>-	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ulces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buena</a:t>
            </a:r>
            <a:r>
              <a:rPr sz="1400" spc="-2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acidez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4117" y="2383662"/>
            <a:ext cx="1848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5" dirty="0">
                <a:latin typeface="Arial"/>
                <a:cs typeface="Arial"/>
              </a:rPr>
              <a:t>Picada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completa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1571" y="2624142"/>
            <a:ext cx="2569845" cy="5041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25" dirty="0">
                <a:latin typeface="Arial MT"/>
                <a:cs typeface="Arial MT"/>
              </a:rPr>
              <a:t>V</a:t>
            </a:r>
            <a:r>
              <a:rPr sz="1400" dirty="0">
                <a:latin typeface="Arial MT"/>
                <a:cs typeface="Arial MT"/>
              </a:rPr>
              <a:t>ino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tinto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ligero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osado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intensidad</a:t>
            </a:r>
            <a:r>
              <a:rPr sz="1400" spc="-2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edia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4117" y="3381248"/>
            <a:ext cx="2853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20" dirty="0">
                <a:latin typeface="Arial"/>
                <a:cs typeface="Arial"/>
              </a:rPr>
              <a:t>Quesos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duros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+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embutidos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1571" y="3631506"/>
            <a:ext cx="1828800" cy="5041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cuerpo</a:t>
            </a:r>
            <a:r>
              <a:rPr sz="1400" spc="-1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edio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o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cue</a:t>
            </a:r>
            <a:r>
              <a:rPr sz="1400" spc="-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po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4117" y="4388865"/>
            <a:ext cx="3068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-20" dirty="0">
                <a:latin typeface="Arial"/>
                <a:cs typeface="Arial"/>
              </a:rPr>
              <a:t>Quesos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blandos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+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embutidos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1571" y="4639411"/>
            <a:ext cx="1740535" cy="7435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dirty="0">
                <a:latin typeface="Arial MT"/>
                <a:cs typeface="Arial MT"/>
              </a:rPr>
              <a:t>Rosado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ligero</a:t>
            </a:r>
            <a:endParaRPr sz="1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-"/>
              <a:tabLst>
                <a:tab pos="240665" algn="l"/>
                <a:tab pos="241300" algn="l"/>
              </a:tabLst>
            </a:pPr>
            <a:r>
              <a:rPr sz="1400" spc="-7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cuerpo</a:t>
            </a:r>
            <a:r>
              <a:rPr sz="1400" spc="-1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edio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2311" y="886967"/>
            <a:ext cx="3599688" cy="5070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0143" y="2157244"/>
            <a:ext cx="317373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95"/>
              </a:spcBef>
            </a:pPr>
            <a:r>
              <a:rPr sz="4000" spc="-170" dirty="0"/>
              <a:t>A</a:t>
            </a:r>
            <a:r>
              <a:rPr sz="4000" spc="-145" dirty="0"/>
              <a:t>r</a:t>
            </a:r>
            <a:r>
              <a:rPr sz="4000" spc="-150" dirty="0"/>
              <a:t>m</a:t>
            </a:r>
            <a:r>
              <a:rPr sz="4000" spc="-170" dirty="0"/>
              <a:t>on</a:t>
            </a:r>
            <a:r>
              <a:rPr sz="4000" spc="-145" dirty="0"/>
              <a:t>iz</a:t>
            </a:r>
            <a:r>
              <a:rPr sz="4000" spc="-155" dirty="0"/>
              <a:t>ac</a:t>
            </a:r>
            <a:r>
              <a:rPr sz="4000" spc="-145" dirty="0"/>
              <a:t>i</a:t>
            </a:r>
            <a:r>
              <a:rPr sz="4000" spc="-170" dirty="0"/>
              <a:t>ó</a:t>
            </a:r>
            <a:r>
              <a:rPr sz="4000" spc="-5" dirty="0"/>
              <a:t>n  </a:t>
            </a:r>
            <a:r>
              <a:rPr sz="4000" spc="-95" dirty="0"/>
              <a:t>d</a:t>
            </a:r>
            <a:r>
              <a:rPr sz="4000" spc="-5" dirty="0"/>
              <a:t>e</a:t>
            </a:r>
            <a:r>
              <a:rPr sz="4000" spc="-160" dirty="0"/>
              <a:t> </a:t>
            </a:r>
            <a:r>
              <a:rPr sz="4000" spc="-215" dirty="0"/>
              <a:t>V</a:t>
            </a:r>
            <a:r>
              <a:rPr sz="4000" spc="-130" dirty="0"/>
              <a:t>i</a:t>
            </a:r>
            <a:r>
              <a:rPr sz="4000" spc="-145" dirty="0"/>
              <a:t>no</a:t>
            </a:r>
            <a:r>
              <a:rPr sz="4000" spc="-5" dirty="0"/>
              <a:t>s</a:t>
            </a:r>
            <a:r>
              <a:rPr sz="4000" spc="-275" dirty="0"/>
              <a:t> </a:t>
            </a:r>
            <a:r>
              <a:rPr sz="4000" spc="-5" dirty="0"/>
              <a:t>y  </a:t>
            </a:r>
            <a:r>
              <a:rPr sz="4000" spc="-105" dirty="0"/>
              <a:t>Platos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755" y="1306067"/>
            <a:ext cx="5762244" cy="47045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6576" y="674370"/>
            <a:ext cx="3823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Armonización</a:t>
            </a:r>
            <a:r>
              <a:rPr sz="2000" spc="-45" dirty="0"/>
              <a:t> </a:t>
            </a:r>
            <a:r>
              <a:rPr sz="2000" spc="-5" dirty="0"/>
              <a:t>de</a:t>
            </a:r>
            <a:r>
              <a:rPr sz="2000" spc="-10" dirty="0"/>
              <a:t> </a:t>
            </a:r>
            <a:r>
              <a:rPr sz="2000" spc="-5" dirty="0"/>
              <a:t>vinos</a:t>
            </a:r>
            <a:r>
              <a:rPr sz="2000" spc="-45" dirty="0"/>
              <a:t> </a:t>
            </a:r>
            <a:r>
              <a:rPr sz="2000" dirty="0"/>
              <a:t>y</a:t>
            </a:r>
            <a:r>
              <a:rPr sz="2000" spc="-85" dirty="0"/>
              <a:t> </a:t>
            </a:r>
            <a:r>
              <a:rPr sz="2000" dirty="0"/>
              <a:t>platos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06576" y="1286408"/>
            <a:ext cx="5046980" cy="24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3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600" spc="-10" dirty="0">
                <a:latin typeface="Arial MT"/>
                <a:cs typeface="Arial MT"/>
              </a:rPr>
              <a:t>El </a:t>
            </a:r>
            <a:r>
              <a:rPr sz="1600" spc="-5" dirty="0">
                <a:latin typeface="Arial MT"/>
                <a:cs typeface="Arial MT"/>
              </a:rPr>
              <a:t>arte de </a:t>
            </a:r>
            <a:r>
              <a:rPr sz="1600" spc="-10" dirty="0">
                <a:latin typeface="Arial MT"/>
                <a:cs typeface="Arial MT"/>
              </a:rPr>
              <a:t>combinar comidas </a:t>
            </a:r>
            <a:r>
              <a:rPr sz="1600" spc="-5" dirty="0">
                <a:latin typeface="Arial MT"/>
                <a:cs typeface="Arial MT"/>
              </a:rPr>
              <a:t>y </a:t>
            </a:r>
            <a:r>
              <a:rPr sz="1600" spc="-10" dirty="0">
                <a:latin typeface="Arial MT"/>
                <a:cs typeface="Arial MT"/>
              </a:rPr>
              <a:t>bebidas, comúnmente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denominado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b="1" spc="-5" dirty="0">
                <a:latin typeface="Arial"/>
                <a:cs typeface="Arial"/>
              </a:rPr>
              <a:t>maridaje.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 MT"/>
                <a:cs typeface="Arial MT"/>
              </a:rPr>
              <a:t>Acuerdo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forma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ambos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resulten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favorecidos.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550">
              <a:latin typeface="Arial MT"/>
              <a:cs typeface="Arial MT"/>
            </a:endParaRPr>
          </a:p>
          <a:p>
            <a:pPr marL="241300" marR="44450" indent="-228600" algn="just">
              <a:lnSpc>
                <a:spcPct val="114100"/>
              </a:lnSpc>
              <a:buChar char="•"/>
              <a:tabLst>
                <a:tab pos="241300" algn="l"/>
              </a:tabLst>
            </a:pPr>
            <a:r>
              <a:rPr sz="1600" spc="-10" dirty="0">
                <a:latin typeface="Arial MT"/>
                <a:cs typeface="Arial MT"/>
              </a:rPr>
              <a:t>El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vino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debe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sobrepasar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intensidad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comida</a:t>
            </a:r>
            <a:r>
              <a:rPr sz="1600" spc="-5" dirty="0">
                <a:latin typeface="Arial MT"/>
                <a:cs typeface="Arial MT"/>
              </a:rPr>
              <a:t> y</a:t>
            </a:r>
            <a:r>
              <a:rPr sz="1600" dirty="0">
                <a:latin typeface="Arial MT"/>
                <a:cs typeface="Arial MT"/>
              </a:rPr>
              <a:t> la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comida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no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debe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imponerse</a:t>
            </a:r>
            <a:r>
              <a:rPr sz="1600" spc="-5" dirty="0">
                <a:latin typeface="Arial MT"/>
                <a:cs typeface="Arial MT"/>
              </a:rPr>
              <a:t> sobre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vino.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12035" y="3985259"/>
            <a:ext cx="3263265" cy="370840"/>
            <a:chOff x="1812035" y="3985259"/>
            <a:chExt cx="3263265" cy="3708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2035" y="3988307"/>
              <a:ext cx="3262884" cy="3672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4707" y="3985259"/>
              <a:ext cx="3211068" cy="32156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318004" y="4648200"/>
            <a:ext cx="2270760" cy="295910"/>
            <a:chOff x="2318004" y="4648200"/>
            <a:chExt cx="2270760" cy="29591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8004" y="4649723"/>
              <a:ext cx="2270760" cy="2941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0008" y="4648200"/>
              <a:ext cx="2231136" cy="25603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06576" y="5245353"/>
            <a:ext cx="497586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3799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latin typeface="Arial MT"/>
                <a:cs typeface="Arial MT"/>
              </a:rPr>
              <a:t>Una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buena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armonización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nace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experiencia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el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placer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produce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1" y="1136395"/>
            <a:ext cx="10227945" cy="4701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Arial"/>
                <a:cs typeface="Arial"/>
              </a:rPr>
              <a:t>Un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intento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teorización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del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maridaje.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spc="-5" dirty="0">
                <a:latin typeface="Arial MT"/>
                <a:cs typeface="Arial MT"/>
              </a:rPr>
              <a:t>El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maridaje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vino</a:t>
            </a:r>
            <a:r>
              <a:rPr sz="2000" b="1" dirty="0">
                <a:latin typeface="Arial"/>
                <a:cs typeface="Arial"/>
              </a:rPr>
              <a:t> –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alimento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puede</a:t>
            </a:r>
            <a:r>
              <a:rPr sz="2000" i="1" dirty="0">
                <a:latin typeface="Arial"/>
                <a:cs typeface="Arial"/>
              </a:rPr>
              <a:t> ser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definido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como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la</a:t>
            </a:r>
            <a:r>
              <a:rPr sz="2000" i="1" dirty="0">
                <a:latin typeface="Arial"/>
                <a:cs typeface="Arial"/>
              </a:rPr>
              <a:t> disciplina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que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estudia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la </a:t>
            </a:r>
            <a:r>
              <a:rPr sz="2000" i="1" dirty="0">
                <a:latin typeface="Arial"/>
                <a:cs typeface="Arial"/>
              </a:rPr>
              <a:t> armonización </a:t>
            </a:r>
            <a:r>
              <a:rPr sz="2000" i="1" spc="-5" dirty="0">
                <a:latin typeface="Arial"/>
                <a:cs typeface="Arial"/>
              </a:rPr>
              <a:t>sensorial </a:t>
            </a:r>
            <a:r>
              <a:rPr sz="2000" i="1" dirty="0">
                <a:latin typeface="Arial"/>
                <a:cs typeface="Arial"/>
              </a:rPr>
              <a:t>o subjetiva </a:t>
            </a:r>
            <a:r>
              <a:rPr sz="2000" i="1" spc="-5" dirty="0">
                <a:latin typeface="Arial"/>
                <a:cs typeface="Arial"/>
              </a:rPr>
              <a:t>entre ambos elementos </a:t>
            </a:r>
            <a:r>
              <a:rPr sz="2000" i="1" dirty="0">
                <a:latin typeface="Arial"/>
                <a:cs typeface="Arial"/>
              </a:rPr>
              <a:t>bajo </a:t>
            </a:r>
            <a:r>
              <a:rPr sz="2000" i="1" spc="-5" dirty="0">
                <a:latin typeface="Arial"/>
                <a:cs typeface="Arial"/>
              </a:rPr>
              <a:t>la </a:t>
            </a:r>
            <a:r>
              <a:rPr sz="2000" i="1" dirty="0">
                <a:latin typeface="Arial"/>
                <a:cs typeface="Arial"/>
              </a:rPr>
              <a:t>óptica de condiciones y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parámetros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objetivos.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i="1" spc="-5" dirty="0">
                <a:latin typeface="Arial"/>
                <a:cs typeface="Arial"/>
              </a:rPr>
              <a:t>El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objetivo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sería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la</a:t>
            </a:r>
            <a:r>
              <a:rPr sz="2000" i="1" dirty="0">
                <a:latin typeface="Arial"/>
                <a:cs typeface="Arial"/>
              </a:rPr>
              <a:t> objetivación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las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dosis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del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placer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al comer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y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beber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La salivación fisiológica</a:t>
            </a:r>
            <a:r>
              <a:rPr sz="2000" spc="5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debe </a:t>
            </a:r>
            <a:r>
              <a:rPr sz="2000" dirty="0">
                <a:latin typeface="Arial MT"/>
                <a:cs typeface="Arial MT"/>
              </a:rPr>
              <a:t>ser considerada como el resultante de </a:t>
            </a:r>
            <a:r>
              <a:rPr sz="2000" spc="-5" dirty="0">
                <a:latin typeface="Arial MT"/>
                <a:cs typeface="Arial MT"/>
              </a:rPr>
              <a:t>dos </a:t>
            </a:r>
            <a:r>
              <a:rPr sz="2000" dirty="0">
                <a:latin typeface="Arial MT"/>
                <a:cs typeface="Arial MT"/>
              </a:rPr>
              <a:t>estimulaciones: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la </a:t>
            </a:r>
            <a:r>
              <a:rPr sz="2000" dirty="0">
                <a:latin typeface="Arial MT"/>
                <a:cs typeface="Arial MT"/>
              </a:rPr>
              <a:t>simpática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la </a:t>
            </a:r>
            <a:r>
              <a:rPr sz="2000" dirty="0">
                <a:latin typeface="Arial MT"/>
                <a:cs typeface="Arial MT"/>
              </a:rPr>
              <a:t>parasimpática.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Arial MT"/>
                <a:cs typeface="Arial MT"/>
              </a:rPr>
              <a:t>Importante:</a:t>
            </a:r>
            <a:r>
              <a:rPr sz="2000" dirty="0">
                <a:latin typeface="Arial MT"/>
                <a:cs typeface="Arial MT"/>
              </a:rPr>
              <a:t> cualquier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alimento</a:t>
            </a:r>
            <a:r>
              <a:rPr sz="2000" dirty="0">
                <a:latin typeface="Arial MT"/>
                <a:cs typeface="Arial MT"/>
              </a:rPr>
              <a:t> con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sustancias</a:t>
            </a:r>
            <a:r>
              <a:rPr sz="2000" dirty="0">
                <a:latin typeface="Arial MT"/>
                <a:cs typeface="Arial MT"/>
              </a:rPr>
              <a:t> astringentes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coagulará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alguno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componentes </a:t>
            </a:r>
            <a:r>
              <a:rPr sz="2000" dirty="0">
                <a:latin typeface="Arial MT"/>
                <a:cs typeface="Arial MT"/>
              </a:rPr>
              <a:t>de </a:t>
            </a:r>
            <a:r>
              <a:rPr sz="2000" spc="-5" dirty="0">
                <a:latin typeface="Arial MT"/>
                <a:cs typeface="Arial MT"/>
              </a:rPr>
              <a:t>la saliva </a:t>
            </a:r>
            <a:r>
              <a:rPr sz="2000" dirty="0">
                <a:latin typeface="Arial MT"/>
                <a:cs typeface="Arial MT"/>
              </a:rPr>
              <a:t>haciendo </a:t>
            </a:r>
            <a:r>
              <a:rPr sz="2000" spc="-5" dirty="0">
                <a:latin typeface="Arial MT"/>
                <a:cs typeface="Arial MT"/>
              </a:rPr>
              <a:t>que </a:t>
            </a:r>
            <a:r>
              <a:rPr sz="2000" dirty="0">
                <a:latin typeface="Arial MT"/>
                <a:cs typeface="Arial MT"/>
              </a:rPr>
              <a:t>esta se solidifique y cumpla con </a:t>
            </a:r>
            <a:r>
              <a:rPr sz="2000" spc="-5" dirty="0">
                <a:latin typeface="Arial MT"/>
                <a:cs typeface="Arial MT"/>
              </a:rPr>
              <a:t>menor </a:t>
            </a:r>
            <a:r>
              <a:rPr sz="2000" dirty="0">
                <a:latin typeface="Arial MT"/>
                <a:cs typeface="Arial MT"/>
              </a:rPr>
              <a:t>eficacia </a:t>
            </a:r>
            <a:r>
              <a:rPr sz="2000" spc="5" dirty="0">
                <a:latin typeface="Arial MT"/>
                <a:cs typeface="Arial MT"/>
              </a:rPr>
              <a:t>su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principal función </a:t>
            </a:r>
            <a:r>
              <a:rPr sz="2000" dirty="0">
                <a:latin typeface="Arial MT"/>
                <a:cs typeface="Arial MT"/>
              </a:rPr>
              <a:t>que </a:t>
            </a:r>
            <a:r>
              <a:rPr sz="2000" spc="-10" dirty="0">
                <a:latin typeface="Arial MT"/>
                <a:cs typeface="Arial MT"/>
              </a:rPr>
              <a:t>es </a:t>
            </a:r>
            <a:r>
              <a:rPr sz="2000" spc="-5" dirty="0">
                <a:latin typeface="Arial MT"/>
                <a:cs typeface="Arial MT"/>
              </a:rPr>
              <a:t>la </a:t>
            </a:r>
            <a:r>
              <a:rPr sz="2000" dirty="0">
                <a:latin typeface="Arial MT"/>
                <a:cs typeface="Arial MT"/>
              </a:rPr>
              <a:t>de </a:t>
            </a:r>
            <a:r>
              <a:rPr sz="2000" spc="-5" dirty="0">
                <a:latin typeface="Arial MT"/>
                <a:cs typeface="Arial MT"/>
              </a:rPr>
              <a:t>mantener nuestra boca </a:t>
            </a:r>
            <a:r>
              <a:rPr sz="2000" dirty="0">
                <a:latin typeface="Arial MT"/>
                <a:cs typeface="Arial MT"/>
              </a:rPr>
              <a:t>fluida </a:t>
            </a:r>
            <a:r>
              <a:rPr sz="2000" spc="-5" dirty="0">
                <a:latin typeface="Arial MT"/>
                <a:cs typeface="Arial MT"/>
              </a:rPr>
              <a:t>para la </a:t>
            </a:r>
            <a:r>
              <a:rPr sz="2000" dirty="0">
                <a:latin typeface="Arial MT"/>
                <a:cs typeface="Arial MT"/>
              </a:rPr>
              <a:t>acción </a:t>
            </a:r>
            <a:r>
              <a:rPr sz="2000" spc="-5" dirty="0">
                <a:latin typeface="Arial MT"/>
                <a:cs typeface="Arial MT"/>
              </a:rPr>
              <a:t>instintiva </a:t>
            </a:r>
            <a:r>
              <a:rPr sz="2000" dirty="0">
                <a:latin typeface="Arial MT"/>
                <a:cs typeface="Arial MT"/>
              </a:rPr>
              <a:t>de </a:t>
            </a:r>
            <a:r>
              <a:rPr sz="2000" spc="-15" dirty="0">
                <a:latin typeface="Arial MT"/>
                <a:cs typeface="Arial MT"/>
              </a:rPr>
              <a:t>la 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deglución.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1" y="833120"/>
            <a:ext cx="10226675" cy="534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Metodología: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fenómenos,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salivación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estimulación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parasimpática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ingestión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líquido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complementaria, dan lugar a los dos descriptores que emplearemos en nuestra </a:t>
            </a:r>
            <a:r>
              <a:rPr sz="1800" b="1" dirty="0">
                <a:latin typeface="Arial"/>
                <a:cs typeface="Arial"/>
              </a:rPr>
              <a:t>“metodología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maridaje”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 MT"/>
              <a:cs typeface="Arial MT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El primero de ellos lo </a:t>
            </a:r>
            <a:r>
              <a:rPr sz="1800" dirty="0">
                <a:latin typeface="Arial MT"/>
                <a:cs typeface="Arial MT"/>
              </a:rPr>
              <a:t>definiremos </a:t>
            </a:r>
            <a:r>
              <a:rPr sz="1800" spc="-5" dirty="0">
                <a:latin typeface="Arial MT"/>
                <a:cs typeface="Arial MT"/>
              </a:rPr>
              <a:t>como </a:t>
            </a:r>
            <a:r>
              <a:rPr sz="1800" b="1" dirty="0">
                <a:latin typeface="Arial"/>
                <a:cs typeface="Arial"/>
              </a:rPr>
              <a:t>sabrosidad</a:t>
            </a:r>
            <a:r>
              <a:rPr sz="1800" dirty="0">
                <a:latin typeface="Arial MT"/>
                <a:cs typeface="Arial MT"/>
              </a:rPr>
              <a:t>, </a:t>
            </a:r>
            <a:r>
              <a:rPr sz="1800" spc="-5" dirty="0">
                <a:latin typeface="Arial MT"/>
                <a:cs typeface="Arial MT"/>
              </a:rPr>
              <a:t>que </a:t>
            </a:r>
            <a:r>
              <a:rPr sz="1800" dirty="0">
                <a:latin typeface="Arial MT"/>
                <a:cs typeface="Arial MT"/>
              </a:rPr>
              <a:t>es </a:t>
            </a:r>
            <a:r>
              <a:rPr sz="1800" spc="-5" dirty="0">
                <a:latin typeface="Arial MT"/>
                <a:cs typeface="Arial MT"/>
              </a:rPr>
              <a:t>el fenómeno según el </a:t>
            </a:r>
            <a:r>
              <a:rPr sz="1800" dirty="0">
                <a:latin typeface="Arial MT"/>
                <a:cs typeface="Arial MT"/>
              </a:rPr>
              <a:t>cuál </a:t>
            </a:r>
            <a:r>
              <a:rPr sz="1800" spc="-5" dirty="0">
                <a:latin typeface="Arial MT"/>
                <a:cs typeface="Arial MT"/>
              </a:rPr>
              <a:t>llegamos 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 conscientes de que la </a:t>
            </a:r>
            <a:r>
              <a:rPr sz="1800" dirty="0">
                <a:latin typeface="Arial MT"/>
                <a:cs typeface="Arial MT"/>
              </a:rPr>
              <a:t>tasa </a:t>
            </a:r>
            <a:r>
              <a:rPr sz="1800" spc="-5" dirty="0">
                <a:latin typeface="Arial MT"/>
                <a:cs typeface="Arial MT"/>
              </a:rPr>
              <a:t>o volumen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-5" dirty="0">
                <a:latin typeface="Arial MT"/>
                <a:cs typeface="Arial MT"/>
              </a:rPr>
              <a:t>la salivación no es siempre la misma, variando </a:t>
            </a:r>
            <a:r>
              <a:rPr sz="1800" dirty="0">
                <a:latin typeface="Arial MT"/>
                <a:cs typeface="Arial MT"/>
              </a:rPr>
              <a:t>esta </a:t>
            </a:r>
            <a:r>
              <a:rPr sz="1800" spc="-10" dirty="0">
                <a:latin typeface="Arial MT"/>
                <a:cs typeface="Arial MT"/>
              </a:rPr>
              <a:t>en </a:t>
            </a:r>
            <a:r>
              <a:rPr sz="1800" spc="-5" dirty="0">
                <a:latin typeface="Arial MT"/>
                <a:cs typeface="Arial MT"/>
              </a:rPr>
              <a:t> función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la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combinación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específica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alimentos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5" dirty="0">
                <a:latin typeface="Arial MT"/>
                <a:cs typeface="Arial MT"/>
              </a:rPr>
              <a:t>bebidas.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 MT"/>
              <a:cs typeface="Arial MT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Nos interesa la fenomenología, que se traduce en una cantidad de estímulos que la generalidad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personas de una misma cultura recibe </a:t>
            </a:r>
            <a:r>
              <a:rPr sz="1800" dirty="0">
                <a:latin typeface="Arial MT"/>
                <a:cs typeface="Arial MT"/>
              </a:rPr>
              <a:t>con </a:t>
            </a:r>
            <a:r>
              <a:rPr sz="1800" spc="-5" dirty="0">
                <a:latin typeface="Arial MT"/>
                <a:cs typeface="Arial MT"/>
              </a:rPr>
              <a:t>un nivel de satisfacción determinado </a:t>
            </a:r>
            <a:r>
              <a:rPr sz="1800" dirty="0">
                <a:latin typeface="Arial MT"/>
                <a:cs typeface="Arial MT"/>
              </a:rPr>
              <a:t>y que </a:t>
            </a:r>
            <a:r>
              <a:rPr sz="1800" spc="-5" dirty="0">
                <a:latin typeface="Arial MT"/>
                <a:cs typeface="Arial MT"/>
              </a:rPr>
              <a:t>nosotros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podremos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establecer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 ciertas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reglas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aplicación.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 MT"/>
              <a:cs typeface="Arial MT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 MT"/>
                <a:cs typeface="Arial MT"/>
              </a:rPr>
              <a:t>Referente al origen cultural, hay </a:t>
            </a:r>
            <a:r>
              <a:rPr sz="1800" dirty="0">
                <a:latin typeface="Arial MT"/>
                <a:cs typeface="Arial MT"/>
              </a:rPr>
              <a:t>que </a:t>
            </a:r>
            <a:r>
              <a:rPr sz="1800" spc="-5" dirty="0">
                <a:latin typeface="Arial MT"/>
                <a:cs typeface="Arial MT"/>
              </a:rPr>
              <a:t>decir que es </a:t>
            </a:r>
            <a:r>
              <a:rPr sz="1800" dirty="0">
                <a:latin typeface="Arial MT"/>
                <a:cs typeface="Arial MT"/>
              </a:rPr>
              <a:t>muy </a:t>
            </a:r>
            <a:r>
              <a:rPr sz="1800" spc="-5" dirty="0">
                <a:latin typeface="Arial MT"/>
                <a:cs typeface="Arial MT"/>
              </a:rPr>
              <a:t>importante orientar sociológicamente las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distintas soluciones </a:t>
            </a:r>
            <a:r>
              <a:rPr sz="1800" dirty="0">
                <a:latin typeface="Arial MT"/>
                <a:cs typeface="Arial MT"/>
              </a:rPr>
              <a:t>del </a:t>
            </a:r>
            <a:r>
              <a:rPr sz="1800" spc="-5" dirty="0">
                <a:latin typeface="Arial MT"/>
                <a:cs typeface="Arial MT"/>
              </a:rPr>
              <a:t>maridaje </a:t>
            </a:r>
            <a:r>
              <a:rPr sz="1800" dirty="0">
                <a:latin typeface="Arial MT"/>
                <a:cs typeface="Arial MT"/>
              </a:rPr>
              <a:t>. Esto </a:t>
            </a:r>
            <a:r>
              <a:rPr sz="1800" spc="-5" dirty="0">
                <a:latin typeface="Arial MT"/>
                <a:cs typeface="Arial MT"/>
              </a:rPr>
              <a:t>quiere decir que,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-5" dirty="0">
                <a:latin typeface="Arial MT"/>
                <a:cs typeface="Arial MT"/>
              </a:rPr>
              <a:t>un continente a otro, un conjunto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sabores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específicos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y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aromas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pueden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resultar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muy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distintos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nivel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satisfacción;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decir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considera</a:t>
            </a:r>
            <a:r>
              <a:rPr sz="1800" dirty="0">
                <a:latin typeface="Arial MT"/>
                <a:cs typeface="Arial MT"/>
              </a:rPr>
              <a:t> como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rico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agradable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distancia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geográfica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puede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variar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considerablemente.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" marR="5080">
              <a:lnSpc>
                <a:spcPct val="100000"/>
              </a:lnSpc>
              <a:spcBef>
                <a:spcPts val="105"/>
              </a:spcBef>
              <a:tabLst>
                <a:tab pos="513080" algn="l"/>
                <a:tab pos="1216025" algn="l"/>
                <a:tab pos="2642235" algn="l"/>
                <a:tab pos="3040380" algn="l"/>
                <a:tab pos="3805554" algn="l"/>
                <a:tab pos="4788535" algn="l"/>
                <a:tab pos="5109845" algn="l"/>
                <a:tab pos="6597650" algn="l"/>
                <a:tab pos="7338695" algn="l"/>
                <a:tab pos="7660005" algn="l"/>
                <a:tab pos="8908415" algn="l"/>
                <a:tab pos="9306560" algn="l"/>
                <a:tab pos="9956800" algn="l"/>
              </a:tabLst>
            </a:pPr>
            <a:r>
              <a:rPr b="0" spc="-5" dirty="0">
                <a:latin typeface="Arial MT"/>
                <a:cs typeface="Arial MT"/>
              </a:rPr>
              <a:t>P</a:t>
            </a:r>
            <a:r>
              <a:rPr b="0" spc="-15" dirty="0">
                <a:latin typeface="Arial MT"/>
                <a:cs typeface="Arial MT"/>
              </a:rPr>
              <a:t>o</a:t>
            </a:r>
            <a:r>
              <a:rPr b="0" spc="-5" dirty="0">
                <a:latin typeface="Arial MT"/>
                <a:cs typeface="Arial MT"/>
              </a:rPr>
              <a:t>r</a:t>
            </a:r>
            <a:r>
              <a:rPr b="0" dirty="0">
                <a:latin typeface="Arial MT"/>
                <a:cs typeface="Arial MT"/>
              </a:rPr>
              <a:t>	ta</a:t>
            </a:r>
            <a:r>
              <a:rPr b="0" spc="-10" dirty="0">
                <a:latin typeface="Arial MT"/>
                <a:cs typeface="Arial MT"/>
              </a:rPr>
              <a:t>n</a:t>
            </a:r>
            <a:r>
              <a:rPr b="0" dirty="0">
                <a:latin typeface="Arial MT"/>
                <a:cs typeface="Arial MT"/>
              </a:rPr>
              <a:t>to,	</a:t>
            </a:r>
            <a:r>
              <a:rPr dirty="0"/>
              <a:t>defi</a:t>
            </a:r>
            <a:r>
              <a:rPr spc="5" dirty="0"/>
              <a:t>n</a:t>
            </a:r>
            <a:r>
              <a:rPr spc="-5" dirty="0"/>
              <a:t>ir</a:t>
            </a:r>
            <a:r>
              <a:rPr spc="-15" dirty="0"/>
              <a:t>e</a:t>
            </a:r>
            <a:r>
              <a:rPr spc="-5" dirty="0"/>
              <a:t>mos</a:t>
            </a:r>
            <a:r>
              <a:rPr dirty="0"/>
              <a:t>	de	</a:t>
            </a:r>
            <a:r>
              <a:rPr spc="-5" dirty="0"/>
              <a:t>forma</a:t>
            </a:r>
            <a:r>
              <a:rPr dirty="0"/>
              <a:t>	</a:t>
            </a:r>
            <a:r>
              <a:rPr spc="-5" dirty="0"/>
              <a:t>escueta</a:t>
            </a:r>
            <a:r>
              <a:rPr dirty="0"/>
              <a:t>	la	</a:t>
            </a:r>
            <a:r>
              <a:rPr sz="2000" dirty="0"/>
              <a:t>sabrosi</a:t>
            </a:r>
            <a:r>
              <a:rPr sz="2000" spc="-15" dirty="0"/>
              <a:t>d</a:t>
            </a:r>
            <a:r>
              <a:rPr sz="2000" dirty="0"/>
              <a:t>ad	</a:t>
            </a:r>
            <a:r>
              <a:rPr dirty="0"/>
              <a:t>como	la	</a:t>
            </a:r>
            <a:r>
              <a:rPr spc="-5" dirty="0"/>
              <a:t>s</a:t>
            </a:r>
            <a:r>
              <a:rPr spc="-15" dirty="0"/>
              <a:t>e</a:t>
            </a:r>
            <a:r>
              <a:rPr spc="-5" dirty="0"/>
              <a:t>ns</a:t>
            </a:r>
            <a:r>
              <a:rPr spc="-15" dirty="0"/>
              <a:t>a</a:t>
            </a:r>
            <a:r>
              <a:rPr dirty="0"/>
              <a:t>ción	de	n</a:t>
            </a:r>
            <a:r>
              <a:rPr spc="15" dirty="0"/>
              <a:t>i</a:t>
            </a:r>
            <a:r>
              <a:rPr spc="-35" dirty="0"/>
              <a:t>v</a:t>
            </a:r>
            <a:r>
              <a:rPr dirty="0"/>
              <a:t>el	</a:t>
            </a:r>
            <a:r>
              <a:rPr spc="15" dirty="0"/>
              <a:t>de  </a:t>
            </a:r>
            <a:r>
              <a:rPr spc="-10" dirty="0"/>
              <a:t>salivación</a:t>
            </a:r>
            <a:r>
              <a:rPr spc="45" dirty="0"/>
              <a:t> </a:t>
            </a:r>
            <a:r>
              <a:rPr spc="-5" dirty="0"/>
              <a:t>tras </a:t>
            </a:r>
            <a:r>
              <a:rPr dirty="0"/>
              <a:t>la </a:t>
            </a:r>
            <a:r>
              <a:rPr spc="-5" dirty="0"/>
              <a:t>ingesta</a:t>
            </a:r>
            <a:r>
              <a:rPr spc="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5" dirty="0"/>
              <a:t>alimentos</a:t>
            </a:r>
            <a:r>
              <a:rPr spc="5" dirty="0"/>
              <a:t> </a:t>
            </a:r>
            <a:r>
              <a:rPr spc="-5" dirty="0"/>
              <a:t>y </a:t>
            </a:r>
            <a:r>
              <a:rPr spc="-10" dirty="0"/>
              <a:t>vinos</a:t>
            </a:r>
            <a:r>
              <a:rPr spc="30" dirty="0"/>
              <a:t> </a:t>
            </a:r>
            <a:r>
              <a:rPr spc="-5" dirty="0"/>
              <a:t>conjuntamente.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091" y="1998675"/>
            <a:ext cx="10226040" cy="449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Siguiendo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consideración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que</a:t>
            </a:r>
            <a:r>
              <a:rPr sz="1800" spc="-5" dirty="0">
                <a:latin typeface="Arial MT"/>
                <a:cs typeface="Arial MT"/>
              </a:rPr>
              <a:t> 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importancia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-5" dirty="0">
                <a:latin typeface="Arial MT"/>
                <a:cs typeface="Arial MT"/>
              </a:rPr>
              <a:t> maridaje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vino</a:t>
            </a:r>
            <a:r>
              <a:rPr sz="1800" dirty="0">
                <a:latin typeface="Arial MT"/>
                <a:cs typeface="Arial MT"/>
              </a:rPr>
              <a:t> 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alimentos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está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ineludiblemente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asociada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sensación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satisfactoria</a:t>
            </a:r>
            <a:r>
              <a:rPr sz="1800" dirty="0">
                <a:latin typeface="Arial MT"/>
                <a:cs typeface="Arial MT"/>
              </a:rPr>
              <a:t> que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podamos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encontrar</a:t>
            </a:r>
            <a:r>
              <a:rPr sz="1800" dirty="0">
                <a:latin typeface="Arial MT"/>
                <a:cs typeface="Arial MT"/>
              </a:rPr>
              <a:t> en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binomio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establecemos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segundo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descriptor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nuestra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metodología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qué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adsorción</a:t>
            </a:r>
            <a:r>
              <a:rPr sz="180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Además </a:t>
            </a:r>
            <a:r>
              <a:rPr sz="1800" dirty="0">
                <a:latin typeface="Arial MT"/>
                <a:cs typeface="Arial MT"/>
              </a:rPr>
              <a:t>del </a:t>
            </a:r>
            <a:r>
              <a:rPr sz="1800" spc="-5" dirty="0">
                <a:latin typeface="Arial MT"/>
                <a:cs typeface="Arial MT"/>
              </a:rPr>
              <a:t>fenómeno de </a:t>
            </a:r>
            <a:r>
              <a:rPr sz="1800" dirty="0">
                <a:latin typeface="Arial MT"/>
                <a:cs typeface="Arial MT"/>
              </a:rPr>
              <a:t>la </a:t>
            </a:r>
            <a:r>
              <a:rPr sz="1800" spc="-5" dirty="0">
                <a:latin typeface="Arial MT"/>
                <a:cs typeface="Arial MT"/>
              </a:rPr>
              <a:t>salivación, </a:t>
            </a:r>
            <a:r>
              <a:rPr sz="1800" dirty="0">
                <a:latin typeface="Arial MT"/>
                <a:cs typeface="Arial MT"/>
              </a:rPr>
              <a:t>hemos </a:t>
            </a:r>
            <a:r>
              <a:rPr sz="1800" spc="-5" dirty="0">
                <a:latin typeface="Arial MT"/>
                <a:cs typeface="Arial MT"/>
              </a:rPr>
              <a:t>descripto </a:t>
            </a:r>
            <a:r>
              <a:rPr sz="1800" dirty="0">
                <a:latin typeface="Arial MT"/>
                <a:cs typeface="Arial MT"/>
              </a:rPr>
              <a:t>otro </a:t>
            </a:r>
            <a:r>
              <a:rPr sz="1800" spc="-5" dirty="0">
                <a:latin typeface="Arial MT"/>
                <a:cs typeface="Arial MT"/>
              </a:rPr>
              <a:t>que es el de la ingestión de líquido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complementaria al flujo </a:t>
            </a:r>
            <a:r>
              <a:rPr sz="1800" spc="-15" dirty="0">
                <a:latin typeface="Arial MT"/>
                <a:cs typeface="Arial MT"/>
              </a:rPr>
              <a:t>salivar. </a:t>
            </a:r>
            <a:r>
              <a:rPr sz="1800" spc="-5" dirty="0">
                <a:latin typeface="Arial MT"/>
                <a:cs typeface="Arial MT"/>
              </a:rPr>
              <a:t>Con solo un poco de atención cuando estemos comiendo podremos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darnos cuenta de que cuando tragamos un alimento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5" dirty="0">
                <a:latin typeface="Arial MT"/>
                <a:cs typeface="Arial MT"/>
              </a:rPr>
              <a:t>procedemos a ingerir una </a:t>
            </a:r>
            <a:r>
              <a:rPr sz="1800" dirty="0">
                <a:latin typeface="Arial MT"/>
                <a:cs typeface="Arial MT"/>
              </a:rPr>
              <a:t>cantidad </a:t>
            </a:r>
            <a:r>
              <a:rPr sz="1800" spc="-5" dirty="0">
                <a:latin typeface="Arial MT"/>
                <a:cs typeface="Arial MT"/>
              </a:rPr>
              <a:t>de vino, </a:t>
            </a:r>
            <a:r>
              <a:rPr sz="1800" dirty="0">
                <a:latin typeface="Arial MT"/>
                <a:cs typeface="Arial MT"/>
              </a:rPr>
              <a:t> este </a:t>
            </a:r>
            <a:r>
              <a:rPr sz="1800" spc="-5" dirty="0">
                <a:latin typeface="Arial MT"/>
                <a:cs typeface="Arial MT"/>
              </a:rPr>
              <a:t>tiene un efecto </a:t>
            </a:r>
            <a:r>
              <a:rPr sz="1800" dirty="0">
                <a:latin typeface="Arial MT"/>
                <a:cs typeface="Arial MT"/>
              </a:rPr>
              <a:t>más </a:t>
            </a:r>
            <a:r>
              <a:rPr sz="1800" spc="-5" dirty="0">
                <a:latin typeface="Arial MT"/>
                <a:cs typeface="Arial MT"/>
              </a:rPr>
              <a:t>o menos limpiador o de adsorción de la sustancia que de </a:t>
            </a:r>
            <a:r>
              <a:rPr sz="1800" dirty="0">
                <a:latin typeface="Arial MT"/>
                <a:cs typeface="Arial MT"/>
              </a:rPr>
              <a:t>ese </a:t>
            </a:r>
            <a:r>
              <a:rPr sz="1800" spc="-5" dirty="0">
                <a:latin typeface="Arial MT"/>
                <a:cs typeface="Arial MT"/>
              </a:rPr>
              <a:t>elemento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habían quedado impregnadas en nuestro </a:t>
            </a:r>
            <a:r>
              <a:rPr sz="1800" spc="-20" dirty="0">
                <a:latin typeface="Arial MT"/>
                <a:cs typeface="Arial MT"/>
              </a:rPr>
              <a:t>paladar. </a:t>
            </a:r>
            <a:r>
              <a:rPr sz="1800" spc="-5" dirty="0">
                <a:latin typeface="Arial MT"/>
                <a:cs typeface="Arial MT"/>
              </a:rPr>
              <a:t>Habíamos señalado que era esa precisamente </a:t>
            </a:r>
            <a:r>
              <a:rPr sz="1800" dirty="0">
                <a:latin typeface="Arial MT"/>
                <a:cs typeface="Arial MT"/>
              </a:rPr>
              <a:t>la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principal función de </a:t>
            </a:r>
            <a:r>
              <a:rPr sz="1800" dirty="0">
                <a:latin typeface="Arial MT"/>
                <a:cs typeface="Arial MT"/>
              </a:rPr>
              <a:t>la </a:t>
            </a:r>
            <a:r>
              <a:rPr sz="1800" spc="-5" dirty="0">
                <a:latin typeface="Arial MT"/>
                <a:cs typeface="Arial MT"/>
              </a:rPr>
              <a:t>bebida durante las comidas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5" dirty="0">
                <a:latin typeface="Arial MT"/>
                <a:cs typeface="Arial MT"/>
              </a:rPr>
              <a:t>que sin ella </a:t>
            </a:r>
            <a:r>
              <a:rPr sz="1800" dirty="0">
                <a:latin typeface="Arial MT"/>
                <a:cs typeface="Arial MT"/>
              </a:rPr>
              <a:t>y según </a:t>
            </a:r>
            <a:r>
              <a:rPr sz="1800" spc="-5" dirty="0">
                <a:latin typeface="Arial MT"/>
                <a:cs typeface="Arial MT"/>
              </a:rPr>
              <a:t>qué alimentos, nuestro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paladar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podrá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quedar</a:t>
            </a:r>
            <a:r>
              <a:rPr sz="1800" dirty="0">
                <a:latin typeface="Arial MT"/>
                <a:cs typeface="Arial MT"/>
              </a:rPr>
              <a:t> tan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saturado</a:t>
            </a:r>
            <a:r>
              <a:rPr sz="1800" dirty="0">
                <a:latin typeface="Arial MT"/>
                <a:cs typeface="Arial MT"/>
              </a:rPr>
              <a:t> que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perderíamos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estimulación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necesaria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seguir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haciéndolo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hecho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ingestión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una acción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agradable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atractiva.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50">
              <a:latin typeface="Arial MT"/>
              <a:cs typeface="Arial MT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dirty="0">
                <a:latin typeface="Arial MT"/>
                <a:cs typeface="Arial MT"/>
              </a:rPr>
              <a:t> esto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acción</a:t>
            </a:r>
            <a:r>
              <a:rPr sz="1800" dirty="0">
                <a:latin typeface="Arial MT"/>
                <a:cs typeface="Arial MT"/>
              </a:rPr>
              <a:t> más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efectiva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dirty="0">
                <a:latin typeface="Arial MT"/>
                <a:cs typeface="Arial MT"/>
              </a:rPr>
              <a:t> este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tipo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limpieza</a:t>
            </a:r>
            <a:r>
              <a:rPr sz="1800" dirty="0">
                <a:latin typeface="Arial MT"/>
                <a:cs typeface="Arial MT"/>
              </a:rPr>
              <a:t> nuestro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paladar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queda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mejor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preparado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 el siguiente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bocado algo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 denominaremos como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periodo de transición</a:t>
            </a:r>
            <a:r>
              <a:rPr sz="1800" dirty="0">
                <a:latin typeface="Arial MT"/>
                <a:cs typeface="Arial MT"/>
              </a:rPr>
              <a:t> y </a:t>
            </a:r>
            <a:r>
              <a:rPr sz="1800" spc="-10" dirty="0">
                <a:latin typeface="Arial MT"/>
                <a:cs typeface="Arial MT"/>
              </a:rPr>
              <a:t>la </a:t>
            </a:r>
            <a:r>
              <a:rPr sz="1800" spc="-5" dirty="0">
                <a:latin typeface="Arial MT"/>
                <a:cs typeface="Arial MT"/>
              </a:rPr>
              <a:t> sensación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subjetiva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 ese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maridaje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 percibe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como</a:t>
            </a:r>
            <a:r>
              <a:rPr sz="1800" dirty="0">
                <a:latin typeface="Arial MT"/>
                <a:cs typeface="Arial MT"/>
              </a:rPr>
              <a:t> más</a:t>
            </a:r>
            <a:r>
              <a:rPr sz="1800" spc="-5" dirty="0">
                <a:latin typeface="Arial MT"/>
                <a:cs typeface="Arial MT"/>
              </a:rPr>
              <a:t> satisfactoria.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1" y="2589657"/>
            <a:ext cx="42049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De manera </a:t>
            </a:r>
            <a:r>
              <a:rPr sz="1800" dirty="0">
                <a:latin typeface="Arial MT"/>
                <a:cs typeface="Arial MT"/>
              </a:rPr>
              <a:t>que este </a:t>
            </a:r>
            <a:r>
              <a:rPr sz="1800" spc="-5" dirty="0">
                <a:latin typeface="Arial MT"/>
                <a:cs typeface="Arial MT"/>
              </a:rPr>
              <a:t>segundo descriptor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 dimensión </a:t>
            </a:r>
            <a:r>
              <a:rPr sz="1800" dirty="0">
                <a:latin typeface="Arial MT"/>
                <a:cs typeface="Arial MT"/>
              </a:rPr>
              <a:t>del </a:t>
            </a:r>
            <a:r>
              <a:rPr sz="1800" spc="-5" dirty="0">
                <a:latin typeface="Arial MT"/>
                <a:cs typeface="Arial MT"/>
              </a:rPr>
              <a:t>maridaje, </a:t>
            </a:r>
            <a:r>
              <a:rPr sz="1800" b="1" dirty="0">
                <a:latin typeface="Arial"/>
                <a:cs typeface="Arial"/>
              </a:rPr>
              <a:t>la </a:t>
            </a:r>
            <a:r>
              <a:rPr sz="1800" b="1" spc="-5" dirty="0">
                <a:latin typeface="Arial"/>
                <a:cs typeface="Arial"/>
              </a:rPr>
              <a:t>adsorción</a:t>
            </a:r>
            <a:r>
              <a:rPr sz="1800" spc="-5" dirty="0">
                <a:latin typeface="Arial MT"/>
                <a:cs typeface="Arial MT"/>
              </a:rPr>
              <a:t>,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la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definiremos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la</a:t>
            </a:r>
            <a:r>
              <a:rPr sz="1800" i="1" dirty="0">
                <a:latin typeface="Arial"/>
                <a:cs typeface="Arial"/>
              </a:rPr>
              <a:t> sensación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de </a:t>
            </a:r>
            <a:r>
              <a:rPr sz="1800" i="1" spc="-5" dirty="0">
                <a:latin typeface="Arial"/>
                <a:cs typeface="Arial"/>
              </a:rPr>
              <a:t> intensidad </a:t>
            </a:r>
            <a:r>
              <a:rPr sz="1800" i="1" dirty="0">
                <a:latin typeface="Arial"/>
                <a:cs typeface="Arial"/>
              </a:rPr>
              <a:t>de </a:t>
            </a:r>
            <a:r>
              <a:rPr sz="1800" i="1" spc="-5" dirty="0">
                <a:latin typeface="Arial"/>
                <a:cs typeface="Arial"/>
              </a:rPr>
              <a:t>arrastre de las sustancias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residuales de los alimentos en nuestro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paladar</a:t>
            </a:r>
            <a:r>
              <a:rPr sz="1800" i="1" dirty="0">
                <a:latin typeface="Arial"/>
                <a:cs typeface="Arial"/>
              </a:rPr>
              <a:t> tras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ingesta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del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vino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en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el 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periodo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de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transición</a:t>
            </a:r>
            <a:r>
              <a:rPr sz="1800" i="1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4332" y="952500"/>
            <a:ext cx="5497068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091" y="1676146"/>
            <a:ext cx="228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Reglas</a:t>
            </a:r>
            <a:r>
              <a:rPr spc="-2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5" dirty="0"/>
              <a:t>aplicación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091" y="2251075"/>
            <a:ext cx="10224770" cy="254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Podríamos establecer una </a:t>
            </a:r>
            <a:r>
              <a:rPr sz="1800" dirty="0">
                <a:latin typeface="Arial MT"/>
                <a:cs typeface="Arial MT"/>
              </a:rPr>
              <a:t>serie </a:t>
            </a:r>
            <a:r>
              <a:rPr sz="1800" spc="-5" dirty="0">
                <a:latin typeface="Arial MT"/>
                <a:cs typeface="Arial MT"/>
              </a:rPr>
              <a:t>de reglas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-5" dirty="0">
                <a:latin typeface="Arial MT"/>
                <a:cs typeface="Arial MT"/>
              </a:rPr>
              <a:t>aplicación en relación a la cantidad de estímulos que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podemos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recibir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experimentar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los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fenómenos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más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relevantes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maridaje,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sabrosidad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5" dirty="0">
                <a:latin typeface="Arial MT"/>
                <a:cs typeface="Arial MT"/>
              </a:rPr>
              <a:t>la adsorción.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Esta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experiencia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ordenada,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metodológica,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fundamental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esas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reglas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tengan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base científica.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Algunas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reglas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principios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aplicación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maridaje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suficientemente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contrastadas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nuestras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experiencias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estructuradas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bajo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metodología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explicada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siguientes: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2438</Words>
  <Application>Microsoft Office PowerPoint</Application>
  <PresentationFormat>Panorámica</PresentationFormat>
  <Paragraphs>341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MT</vt:lpstr>
      <vt:lpstr>Calibri</vt:lpstr>
      <vt:lpstr>Times New Roman</vt:lpstr>
      <vt:lpstr>Wingdings</vt:lpstr>
      <vt:lpstr>Office Theme</vt:lpstr>
      <vt:lpstr>Programa Universitario</vt:lpstr>
      <vt:lpstr>Armonización de  vinos y platos</vt:lpstr>
      <vt:lpstr>Armonización  de Vinos y  Platos</vt:lpstr>
      <vt:lpstr>Armonización de vinos y platos</vt:lpstr>
      <vt:lpstr>Presentación de PowerPoint</vt:lpstr>
      <vt:lpstr>Presentación de PowerPoint</vt:lpstr>
      <vt:lpstr>Por tanto, definiremos de forma escueta la sabrosidad como la sensación de nivel de  salivación tras la ingesta de alimentos y vinos conjuntamente.</vt:lpstr>
      <vt:lpstr>Presentación de PowerPoint</vt:lpstr>
      <vt:lpstr>Reglas de aplicación</vt:lpstr>
      <vt:lpstr>Presentación de PowerPoint</vt:lpstr>
      <vt:lpstr>Presentación de PowerPoint</vt:lpstr>
      <vt:lpstr>Presentación de PowerPoint</vt:lpstr>
      <vt:lpstr>Presentación de PowerPoint</vt:lpstr>
      <vt:lpstr>Volvemos a lo clásico. Armonización de vinos y platos.</vt:lpstr>
      <vt:lpstr>Análisis sensorial</vt:lpstr>
      <vt:lpstr>Interacciones</vt:lpstr>
      <vt:lpstr>Componentes del plato</vt:lpstr>
      <vt:lpstr>Componentes de la bebida</vt:lpstr>
      <vt:lpstr>Recomendaciones generales</vt:lpstr>
      <vt:lpstr>Sugerencias por tipo de alimento</vt:lpstr>
      <vt:lpstr>Alimentos de difícil combinación</vt:lpstr>
      <vt:lpstr>Sugerencias por estilo de vino</vt:lpstr>
      <vt:lpstr>Sugerencias por estilo de vino</vt:lpstr>
      <vt:lpstr>Tipos de acuerdos</vt:lpstr>
      <vt:lpstr>Combinaciones tradicionales</vt:lpstr>
      <vt:lpstr>Quesos y vinos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Diplomatura Universitaria</dc:title>
  <dc:creator>Juan Giacalone</dc:creator>
  <cp:lastModifiedBy>Germán Recchimuzzi</cp:lastModifiedBy>
  <cp:revision>1</cp:revision>
  <dcterms:created xsi:type="dcterms:W3CDTF">2022-03-04T11:37:20Z</dcterms:created>
  <dcterms:modified xsi:type="dcterms:W3CDTF">2022-03-21T18:04:10Z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2022-03-04T00:00:00Z</vt:filetime>
  </property>
</Properties>
</file>