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75" r:id="rId4"/>
    <p:sldId id="286" r:id="rId6"/>
    <p:sldId id="285" r:id="rId7"/>
    <p:sldId id="281" r:id="rId8"/>
    <p:sldId id="282" r:id="rId9"/>
    <p:sldId id="283" r:id="rId10"/>
    <p:sldId id="284" r:id="rId11"/>
    <p:sldId id="276" r:id="rId12"/>
    <p:sldId id="272" r:id="rId13"/>
    <p:sldId id="271" r:id="rId14"/>
    <p:sldId id="270" r:id="rId15"/>
    <p:sldId id="262"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1" d="100"/>
          <a:sy n="71" d="100"/>
        </p:scale>
        <p:origin x="126" y="72"/>
      </p:cViewPr>
      <p:guideLst/>
    </p:cSldViewPr>
  </p:slideViewPr>
  <p:notesTextViewPr>
    <p:cViewPr>
      <p:scale>
        <a:sx n="1" d="1"/>
        <a:sy n="1" d="1"/>
      </p:scale>
      <p:origin x="0" y="0"/>
    </p:cViewPr>
  </p:notesTextViewPr>
  <p:notesViewPr>
    <p:cSldViewPr snapToGrid="0">
      <p:cViewPr varScale="1">
        <p:scale>
          <a:sx n="54" d="100"/>
          <a:sy n="54" d="100"/>
        </p:scale>
        <p:origin x="2268"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A08A3-3CCC-49E6-964C-E1738A6D992D}" type="datetimeFigureOut">
              <a:rPr lang="es-ES" smtClean="0"/>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2CB49-322C-48BB-A333-B208C96D6BAF}" type="slidenum">
              <a:rPr lang="es-ES" smtClean="0"/>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2467" name="Rectangle 1"/>
          <p:cNvSpPr>
            <a:spLocks noTextEdit="1"/>
          </p:cNvSpPr>
          <p:nvPr>
            <p:ph type="sldImg"/>
          </p:nvPr>
        </p:nvSpPr>
        <p:spPr>
          <a:xfrm>
            <a:off x="896938" y="746125"/>
            <a:ext cx="4967287" cy="3727450"/>
          </a:xfrm>
          <a:solidFill>
            <a:srgbClr val="FFFFFF">
              <a:alpha val="100000"/>
            </a:srgbClr>
          </a:solidFill>
        </p:spPr>
      </p:sp>
      <p:sp>
        <p:nvSpPr>
          <p:cNvPr id="62468" name="Rectangle 2"/>
          <p:cNvSpPr/>
          <p:nvPr>
            <p:ph type="body" idx="1"/>
          </p:nvPr>
        </p:nvSpPr>
        <p:spPr>
          <a:xfrm>
            <a:off x="676275" y="4722813"/>
            <a:ext cx="5408613" cy="4473575"/>
          </a:xfrm>
        </p:spPr>
        <p:txBody>
          <a:bodyPr wrap="none" lIns="90000" tIns="46800" rIns="90000" bIns="46800" anchor="ctr"/>
          <a:p>
            <a:pPr lvl="0"/>
            <a:endParaRPr lang="es-ES" alt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2467" name="Rectangle 1"/>
          <p:cNvSpPr>
            <a:spLocks noTextEdit="1"/>
          </p:cNvSpPr>
          <p:nvPr>
            <p:ph type="sldImg"/>
          </p:nvPr>
        </p:nvSpPr>
        <p:spPr>
          <a:xfrm>
            <a:off x="896938" y="746125"/>
            <a:ext cx="4967287" cy="3727450"/>
          </a:xfrm>
          <a:solidFill>
            <a:srgbClr val="FFFFFF">
              <a:alpha val="100000"/>
            </a:srgbClr>
          </a:solidFill>
        </p:spPr>
      </p:sp>
      <p:sp>
        <p:nvSpPr>
          <p:cNvPr id="62468" name="Rectangle 2"/>
          <p:cNvSpPr/>
          <p:nvPr>
            <p:ph type="body" idx="1"/>
          </p:nvPr>
        </p:nvSpPr>
        <p:spPr>
          <a:xfrm>
            <a:off x="676275" y="4722813"/>
            <a:ext cx="5408613" cy="4473575"/>
          </a:xfrm>
        </p:spPr>
        <p:txBody>
          <a:bodyPr wrap="none" lIns="90000" tIns="46800" rIns="90000" bIns="46800" anchor="ctr"/>
          <a:p>
            <a:pPr lvl="0" algn="l"/>
            <a:r>
              <a:rPr lang="es-ES" altLang="es-ES" dirty="0"/>
              <a:t>Las dos franjas vinícolas en el planeta, están geográficamente comprendidas entre las latitudes 50 grados norte y 30 grados norte sobre la línea ecuatorial y 30 grados norte y 50 grados norte por debajo de la línea ecuatorial.</a:t>
            </a:r>
            <a:endParaRPr lang="es-ES" altLang="es-ES" dirty="0"/>
          </a:p>
          <a:p>
            <a:pPr lvl="0" algn="l"/>
            <a:endParaRPr lang="es-ES" altLang="es-ES" dirty="0"/>
          </a:p>
          <a:p>
            <a:pPr lvl="0" algn="l"/>
            <a:r>
              <a:rPr lang="es-ES" altLang="es-ES" dirty="0"/>
              <a:t>Es en la zona norte del globo donde se encuentran los países que por tradición son considerados como los productores de Vinos de la mejor calidad; la franja norte comprende países Asiáticos, Europeos, Norte de Africa y América del Norte. En la zona Sur la franja pasa por Australia, Sudáfrica y América del Sur.</a:t>
            </a:r>
            <a:endParaRPr lang="es-ES" altLang="es-ES" dirty="0"/>
          </a:p>
          <a:p>
            <a:pPr lvl="0" algn="l"/>
            <a:endParaRPr lang="es-ES" altLang="es-ES" dirty="0"/>
          </a:p>
          <a:p>
            <a:pPr lvl="0" algn="l"/>
            <a:r>
              <a:rPr lang="es-ES" altLang="es-ES" dirty="0"/>
              <a:t>Lo que principalmente caracteriza estas zonas geográficas son las condiciones climáticas y como afectan a los viñedos. Los elementos climáticos más importantes para la viticultura son las temperaturas, las precipitaciones, la humedad de la zona y el viento.</a:t>
            </a:r>
            <a:endParaRPr lang="es-ES" alt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2467" name="Rectangle 1"/>
          <p:cNvSpPr>
            <a:spLocks noTextEdit="1"/>
          </p:cNvSpPr>
          <p:nvPr>
            <p:ph type="sldImg"/>
          </p:nvPr>
        </p:nvSpPr>
        <p:spPr>
          <a:xfrm>
            <a:off x="896938" y="746125"/>
            <a:ext cx="4967287" cy="3727450"/>
          </a:xfrm>
          <a:solidFill>
            <a:srgbClr val="FFFFFF">
              <a:alpha val="100000"/>
            </a:srgbClr>
          </a:solidFill>
        </p:spPr>
      </p:sp>
      <p:sp>
        <p:nvSpPr>
          <p:cNvPr id="62468" name="Rectangle 2"/>
          <p:cNvSpPr/>
          <p:nvPr>
            <p:ph type="body" idx="1"/>
          </p:nvPr>
        </p:nvSpPr>
        <p:spPr>
          <a:xfrm>
            <a:off x="676275" y="4722813"/>
            <a:ext cx="5408613" cy="4473575"/>
          </a:xfrm>
        </p:spPr>
        <p:txBody>
          <a:bodyPr wrap="none" lIns="90000" tIns="46800" rIns="90000" bIns="46800" anchor="ctr"/>
          <a:p>
            <a:pPr lvl="0"/>
            <a:endParaRPr lang="es-ES" alt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2467" name="Rectangle 1"/>
          <p:cNvSpPr>
            <a:spLocks noTextEdit="1"/>
          </p:cNvSpPr>
          <p:nvPr>
            <p:ph type="sldImg"/>
          </p:nvPr>
        </p:nvSpPr>
        <p:spPr>
          <a:xfrm>
            <a:off x="896938" y="746125"/>
            <a:ext cx="4967287" cy="3727450"/>
          </a:xfrm>
          <a:solidFill>
            <a:srgbClr val="FFFFFF">
              <a:alpha val="100000"/>
            </a:srgbClr>
          </a:solidFill>
        </p:spPr>
      </p:sp>
      <p:sp>
        <p:nvSpPr>
          <p:cNvPr id="62468" name="Rectangle 2"/>
          <p:cNvSpPr/>
          <p:nvPr>
            <p:ph type="body" idx="1"/>
          </p:nvPr>
        </p:nvSpPr>
        <p:spPr>
          <a:xfrm>
            <a:off x="676275" y="4722813"/>
            <a:ext cx="5408613" cy="4473575"/>
          </a:xfrm>
        </p:spPr>
        <p:txBody>
          <a:bodyPr wrap="none" lIns="90000" tIns="46800" rIns="90000" bIns="46800" anchor="ctr"/>
          <a:p>
            <a:pPr lvl="0"/>
            <a:endParaRPr lang="es-ES" alt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2467" name="Rectangle 1"/>
          <p:cNvSpPr>
            <a:spLocks noTextEdit="1"/>
          </p:cNvSpPr>
          <p:nvPr>
            <p:ph type="sldImg"/>
          </p:nvPr>
        </p:nvSpPr>
        <p:spPr>
          <a:xfrm>
            <a:off x="896938" y="746125"/>
            <a:ext cx="4967287" cy="3727450"/>
          </a:xfrm>
          <a:solidFill>
            <a:srgbClr val="FFFFFF">
              <a:alpha val="100000"/>
            </a:srgbClr>
          </a:solidFill>
        </p:spPr>
      </p:sp>
      <p:sp>
        <p:nvSpPr>
          <p:cNvPr id="62468" name="Rectangle 2"/>
          <p:cNvSpPr/>
          <p:nvPr>
            <p:ph type="body" idx="1"/>
          </p:nvPr>
        </p:nvSpPr>
        <p:spPr>
          <a:xfrm>
            <a:off x="676275" y="4722813"/>
            <a:ext cx="5408613" cy="4473575"/>
          </a:xfrm>
        </p:spPr>
        <p:txBody>
          <a:bodyPr wrap="none" lIns="90000" tIns="46800" rIns="90000" bIns="46800" anchor="ctr"/>
          <a:p>
            <a:pPr lvl="0"/>
            <a:endParaRPr lang="es-ES" alt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2467" name="Rectangle 1"/>
          <p:cNvSpPr>
            <a:spLocks noTextEdit="1"/>
          </p:cNvSpPr>
          <p:nvPr>
            <p:ph type="sldImg"/>
          </p:nvPr>
        </p:nvSpPr>
        <p:spPr>
          <a:xfrm>
            <a:off x="896938" y="746125"/>
            <a:ext cx="4967287" cy="3727450"/>
          </a:xfrm>
          <a:solidFill>
            <a:srgbClr val="FFFFFF">
              <a:alpha val="100000"/>
            </a:srgbClr>
          </a:solidFill>
        </p:spPr>
      </p:sp>
      <p:sp>
        <p:nvSpPr>
          <p:cNvPr id="62468" name="Rectangle 2"/>
          <p:cNvSpPr/>
          <p:nvPr>
            <p:ph type="body" idx="1"/>
          </p:nvPr>
        </p:nvSpPr>
        <p:spPr>
          <a:xfrm>
            <a:off x="676275" y="4722813"/>
            <a:ext cx="5408613" cy="4473575"/>
          </a:xfrm>
        </p:spPr>
        <p:txBody>
          <a:bodyPr wrap="none" lIns="90000" tIns="46800" rIns="90000" bIns="46800" anchor="ctr"/>
          <a:p>
            <a:pPr lvl="0"/>
            <a:endParaRPr lang="es-ES" alt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2466"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2467" name="Rectangle 1"/>
          <p:cNvSpPr>
            <a:spLocks noTextEdit="1"/>
          </p:cNvSpPr>
          <p:nvPr>
            <p:ph type="sldImg"/>
          </p:nvPr>
        </p:nvSpPr>
        <p:spPr>
          <a:xfrm>
            <a:off x="896938" y="746125"/>
            <a:ext cx="4967287" cy="3727450"/>
          </a:xfrm>
          <a:solidFill>
            <a:srgbClr val="FFFFFF">
              <a:alpha val="100000"/>
            </a:srgbClr>
          </a:solidFill>
        </p:spPr>
      </p:sp>
      <p:sp>
        <p:nvSpPr>
          <p:cNvPr id="62468" name="Rectangle 2"/>
          <p:cNvSpPr/>
          <p:nvPr>
            <p:ph type="body" idx="1"/>
          </p:nvPr>
        </p:nvSpPr>
        <p:spPr>
          <a:xfrm>
            <a:off x="676275" y="4722813"/>
            <a:ext cx="5408613" cy="4473575"/>
          </a:xfrm>
        </p:spPr>
        <p:txBody>
          <a:bodyPr wrap="none" lIns="90000" tIns="46800" rIns="90000" bIns="46800" anchor="ctr"/>
          <a:p>
            <a:pPr lvl="0"/>
            <a:endParaRPr lang="es-ES" alt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3490" name="Rectangle 9"/>
          <p:cNvSpPr txBox="1">
            <a:spLocks noGrp="1"/>
          </p:cNvSpPr>
          <p:nvPr>
            <p:ph type="sldNum" sz="quarter"/>
          </p:nvPr>
        </p:nvSpPr>
        <p:spPr>
          <a:xfrm>
            <a:off x="3829050" y="9444038"/>
            <a:ext cx="2925763" cy="492125"/>
          </a:xfrm>
          <a:prstGeom prst="rect">
            <a:avLst/>
          </a:prstGeom>
          <a:noFill/>
          <a:ln w="9525">
            <a:noFill/>
          </a:ln>
        </p:spPr>
        <p:txBody>
          <a:bodyPr lIns="90000" tIns="46800" rIns="90000" bIns="46800" anchor="b"/>
          <a:p>
            <a:pPr lvl="0" algn="r" defTabSz="0" eaLnBrk="1" hangingPunct="1">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s-ES" altLang="es-ES" sz="1200" dirty="0">
                <a:solidFill>
                  <a:srgbClr val="000000"/>
                </a:solidFill>
              </a:rPr>
            </a:fld>
            <a:endParaRPr lang="es-ES" altLang="es-ES" sz="1200" dirty="0">
              <a:solidFill>
                <a:srgbClr val="000000"/>
              </a:solidFill>
            </a:endParaRPr>
          </a:p>
        </p:txBody>
      </p:sp>
      <p:sp>
        <p:nvSpPr>
          <p:cNvPr id="63491" name="Rectangle 1"/>
          <p:cNvSpPr>
            <a:spLocks noTextEdit="1"/>
          </p:cNvSpPr>
          <p:nvPr>
            <p:ph type="sldImg"/>
          </p:nvPr>
        </p:nvSpPr>
        <p:spPr>
          <a:xfrm>
            <a:off x="896938" y="746125"/>
            <a:ext cx="4967287" cy="3727450"/>
          </a:xfrm>
          <a:solidFill>
            <a:srgbClr val="FFFFFF">
              <a:alpha val="100000"/>
            </a:srgbClr>
          </a:solidFill>
        </p:spPr>
      </p:sp>
      <p:sp>
        <p:nvSpPr>
          <p:cNvPr id="63492" name="Rectangle 2"/>
          <p:cNvSpPr/>
          <p:nvPr>
            <p:ph type="body" idx="1"/>
          </p:nvPr>
        </p:nvSpPr>
        <p:spPr>
          <a:xfrm>
            <a:off x="676275" y="4722813"/>
            <a:ext cx="5408613" cy="4473575"/>
          </a:xfrm>
        </p:spPr>
        <p:txBody>
          <a:bodyPr wrap="none" lIns="90000" tIns="46800" rIns="90000" bIns="46800" anchor="ctr"/>
          <a:p>
            <a:pPr lvl="0"/>
            <a:endParaRPr lang="es-ES" alt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s-ES" altLang="es-ES" dirty="0"/>
            </a:fld>
            <a:endParaRPr lang="es-ES" altLang="es-ES" dirty="0"/>
          </a:p>
        </p:txBody>
      </p:sp>
      <p:sp>
        <p:nvSpPr>
          <p:cNvPr id="51203" name="Rectangle 2"/>
          <p:cNvSpPr>
            <a:spLocks noRot="1" noTextEdit="1"/>
          </p:cNvSpPr>
          <p:nvPr>
            <p:ph type="sldImg"/>
          </p:nvPr>
        </p:nvSpPr>
        <p:spPr/>
      </p:sp>
      <p:sp>
        <p:nvSpPr>
          <p:cNvPr id="51204" name="Rectangle 3"/>
          <p:cNvSpPr>
            <a:spLocks noGrp="1"/>
          </p:cNvSpPr>
          <p:nvPr>
            <p:ph type="body" idx="1"/>
          </p:nvPr>
        </p:nvSpPr>
        <p:spPr/>
        <p:txBody>
          <a:bodyPr wrap="square" lIns="91440" tIns="45720" rIns="91440" bIns="45720" anchor="t"/>
          <a:p>
            <a:pPr lvl="0"/>
            <a:endParaRPr lang="es-ES_tradnl" alt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5396D8F0-5C9D-428F-9F57-94D29B348843}"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838200" y="365125"/>
            <a:ext cx="10515600" cy="581183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3" name="Marcador de fecha 2"/>
          <p:cNvSpPr>
            <a:spLocks noGrp="1"/>
          </p:cNvSpPr>
          <p:nvPr>
            <p:ph type="dt" sz="half" idx="10"/>
          </p:nvPr>
        </p:nvSpPr>
        <p:spPr/>
        <p:txBody>
          <a:bodyPr/>
          <a:lstStyle/>
          <a:p>
            <a:fld id="{5396D8F0-5C9D-428F-9F57-94D29B348843}" type="datetimeFigureOut">
              <a:rPr lang="es-ES" smtClean="0"/>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953346"/>
          </a:xfrm>
        </p:spPr>
        <p:txBody>
          <a:bodyPr anchor="ctr">
            <a:normAutofit/>
          </a:bodyPr>
          <a:lstStyle>
            <a:lvl1pPr algn="ctr">
              <a:defRPr sz="2700"/>
            </a:lvl1pPr>
          </a:lstStyle>
          <a:p>
            <a:r>
              <a:rPr lang="es-ES" dirty="0"/>
              <a:t>Haga clic para modificar el estilo de título del patrón</a:t>
            </a:r>
            <a:endParaRPr lang="es-AR" dirty="0"/>
          </a:p>
        </p:txBody>
      </p:sp>
      <p:sp>
        <p:nvSpPr>
          <p:cNvPr id="3" name="Subtítulo 2"/>
          <p:cNvSpPr>
            <a:spLocks noGrp="1"/>
          </p:cNvSpPr>
          <p:nvPr>
            <p:ph type="subTitle" idx="1" hasCustomPrompt="1"/>
          </p:nvPr>
        </p:nvSpPr>
        <p:spPr>
          <a:xfrm>
            <a:off x="1524000" y="3277106"/>
            <a:ext cx="9144000" cy="1214120"/>
          </a:xfrm>
        </p:spPr>
        <p:txBody>
          <a:bodyPr anchor="ctr">
            <a:normAutofit/>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endParaRPr lang="es-AR" dirty="0"/>
          </a:p>
        </p:txBody>
      </p:sp>
      <p:sp>
        <p:nvSpPr>
          <p:cNvPr id="10" name="Rectángulo 9"/>
          <p:cNvSpPr/>
          <p:nvPr userDrawn="1"/>
        </p:nvSpPr>
        <p:spPr>
          <a:xfrm>
            <a:off x="0" y="5730875"/>
            <a:ext cx="12192000" cy="111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0"/>
          </a:p>
        </p:txBody>
      </p:sp>
      <p:pic>
        <p:nvPicPr>
          <p:cNvPr id="14" name="Imagen 13"/>
          <p:cNvPicPr>
            <a:picLocks noChangeAspect="1"/>
          </p:cNvPicPr>
          <p:nvPr userDrawn="1"/>
        </p:nvPicPr>
        <p:blipFill>
          <a:blip r:embed="rId2" cstate="screen"/>
          <a:stretch>
            <a:fillRect/>
          </a:stretch>
        </p:blipFill>
        <p:spPr>
          <a:xfrm>
            <a:off x="839425" y="6239845"/>
            <a:ext cx="1604913" cy="377427"/>
          </a:xfrm>
          <a:prstGeom prst="rect">
            <a:avLst/>
          </a:prstGeom>
        </p:spPr>
      </p:pic>
      <p:pic>
        <p:nvPicPr>
          <p:cNvPr id="15" name="Imagen 14"/>
          <p:cNvPicPr>
            <a:picLocks noChangeAspect="1"/>
          </p:cNvPicPr>
          <p:nvPr userDrawn="1"/>
        </p:nvPicPr>
        <p:blipFill>
          <a:blip r:embed="rId3" cstate="screen"/>
          <a:stretch>
            <a:fillRect/>
          </a:stretch>
        </p:blipFill>
        <p:spPr>
          <a:xfrm>
            <a:off x="6606204" y="5840089"/>
            <a:ext cx="1246728" cy="881386"/>
          </a:xfrm>
          <a:prstGeom prst="rect">
            <a:avLst/>
          </a:prstGeom>
        </p:spPr>
      </p:pic>
      <p:pic>
        <p:nvPicPr>
          <p:cNvPr id="16" name="Imagen 15"/>
          <p:cNvPicPr>
            <a:picLocks noChangeAspect="1"/>
          </p:cNvPicPr>
          <p:nvPr userDrawn="1"/>
        </p:nvPicPr>
        <p:blipFill>
          <a:blip r:embed="rId4" cstate="screen"/>
          <a:stretch>
            <a:fillRect/>
          </a:stretch>
        </p:blipFill>
        <p:spPr>
          <a:xfrm>
            <a:off x="10355692" y="5840089"/>
            <a:ext cx="883669" cy="881386"/>
          </a:xfrm>
          <a:prstGeom prst="rect">
            <a:avLst/>
          </a:prstGeom>
        </p:spPr>
      </p:pic>
      <p:pic>
        <p:nvPicPr>
          <p:cNvPr id="17" name="Imagen 16"/>
          <p:cNvPicPr>
            <a:picLocks noChangeAspect="1"/>
          </p:cNvPicPr>
          <p:nvPr userDrawn="1"/>
        </p:nvPicPr>
        <p:blipFill rotWithShape="1">
          <a:blip r:embed="rId5" cstate="screen"/>
          <a:srcRect/>
          <a:stretch>
            <a:fillRect/>
          </a:stretch>
        </p:blipFill>
        <p:spPr>
          <a:xfrm>
            <a:off x="4276367" y="6157838"/>
            <a:ext cx="1323681" cy="541441"/>
          </a:xfrm>
          <a:prstGeom prst="rect">
            <a:avLst/>
          </a:prstGeom>
        </p:spPr>
      </p:pic>
      <p:sp>
        <p:nvSpPr>
          <p:cNvPr id="9" name="Marcador de texto 8"/>
          <p:cNvSpPr>
            <a:spLocks noGrp="1"/>
          </p:cNvSpPr>
          <p:nvPr>
            <p:ph type="body" sz="quarter" idx="11" hasCustomPrompt="1"/>
          </p:nvPr>
        </p:nvSpPr>
        <p:spPr>
          <a:xfrm>
            <a:off x="3048000" y="4686593"/>
            <a:ext cx="6096000" cy="636588"/>
          </a:xfrm>
        </p:spPr>
        <p:txBody>
          <a:bodyPr anchor="ctr"/>
          <a:lstStyle>
            <a:lvl1pPr marL="0" indent="0" algn="ctr">
              <a:buNone/>
              <a:defRPr/>
            </a:lvl1pPr>
            <a:lvl2pPr marL="342900" indent="0">
              <a:buNone/>
              <a:defRPr/>
            </a:lvl2pPr>
            <a:lvl3pPr marL="685800" indent="0">
              <a:buNone/>
              <a:defRPr/>
            </a:lvl3pPr>
            <a:lvl4pPr marL="1028700" indent="0">
              <a:buNone/>
              <a:defRPr/>
            </a:lvl4pPr>
            <a:lvl5pPr marL="1371600" indent="0">
              <a:buNone/>
              <a:defRPr/>
            </a:lvl5pPr>
          </a:lstStyle>
          <a:p>
            <a:pPr lvl="0"/>
            <a:r>
              <a:rPr lang="es-ES" dirty="0"/>
              <a:t>Haga clic para modificar los estilos de texto del patrón</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fecha 3"/>
          <p:cNvSpPr>
            <a:spLocks noGrp="1"/>
          </p:cNvSpPr>
          <p:nvPr>
            <p:ph type="dt" sz="half" idx="10"/>
          </p:nvPr>
        </p:nvSpPr>
        <p:spPr/>
        <p:txBody>
          <a:bodyPr/>
          <a:lstStyle/>
          <a:p>
            <a:fld id="{5396D8F0-5C9D-428F-9F57-94D29B348843}"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endParaRPr lang="es-ES" smtClean="0"/>
          </a:p>
        </p:txBody>
      </p:sp>
      <p:sp>
        <p:nvSpPr>
          <p:cNvPr id="4" name="Marcador de fecha 3"/>
          <p:cNvSpPr>
            <a:spLocks noGrp="1"/>
          </p:cNvSpPr>
          <p:nvPr>
            <p:ph type="dt" sz="half" idx="10"/>
          </p:nvPr>
        </p:nvSpPr>
        <p:spPr/>
        <p:txBody>
          <a:bodyPr/>
          <a:lstStyle/>
          <a:p>
            <a:fld id="{5396D8F0-5C9D-428F-9F57-94D29B348843}"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Marcador de fecha 4"/>
          <p:cNvSpPr>
            <a:spLocks noGrp="1"/>
          </p:cNvSpPr>
          <p:nvPr>
            <p:ph type="dt" sz="half" idx="10"/>
          </p:nvPr>
        </p:nvSpPr>
        <p:spPr/>
        <p:txBody>
          <a:bodyPr/>
          <a:lstStyle/>
          <a:p>
            <a:fld id="{5396D8F0-5C9D-428F-9F57-94D29B348843}" type="datetimeFigureOut">
              <a:rPr lang="es-ES" smtClean="0"/>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endParaRPr lang="es-ES" smtClean="0"/>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endParaRPr lang="es-ES" smtClean="0"/>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Marcador de fecha 6"/>
          <p:cNvSpPr>
            <a:spLocks noGrp="1"/>
          </p:cNvSpPr>
          <p:nvPr>
            <p:ph type="dt" sz="half" idx="10"/>
          </p:nvPr>
        </p:nvSpPr>
        <p:spPr/>
        <p:txBody>
          <a:bodyPr/>
          <a:lstStyle/>
          <a:p>
            <a:fld id="{5396D8F0-5C9D-428F-9F57-94D29B348843}" type="datetimeFigureOut">
              <a:rPr lang="es-ES" smtClean="0"/>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396D8F0-5C9D-428F-9F57-94D29B348843}" type="datetimeFigureOut">
              <a:rPr lang="es-ES" smtClean="0"/>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96D8F0-5C9D-428F-9F57-94D29B348843}" type="datetimeFigureOut">
              <a:rPr lang="es-ES" smtClean="0"/>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endParaRPr lang="es-ES" smtClean="0"/>
          </a:p>
        </p:txBody>
      </p:sp>
      <p:sp>
        <p:nvSpPr>
          <p:cNvPr id="5" name="Marcador de fecha 4"/>
          <p:cNvSpPr>
            <a:spLocks noGrp="1"/>
          </p:cNvSpPr>
          <p:nvPr>
            <p:ph type="dt" sz="half" idx="10"/>
          </p:nvPr>
        </p:nvSpPr>
        <p:spPr/>
        <p:txBody>
          <a:bodyPr/>
          <a:lstStyle/>
          <a:p>
            <a:fld id="{5396D8F0-5C9D-428F-9F57-94D29B348843}" type="datetimeFigureOut">
              <a:rPr lang="es-ES" smtClean="0"/>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fecha 3"/>
          <p:cNvSpPr>
            <a:spLocks noGrp="1"/>
          </p:cNvSpPr>
          <p:nvPr>
            <p:ph type="dt" sz="half" idx="10"/>
          </p:nvPr>
        </p:nvSpPr>
        <p:spPr/>
        <p:txBody>
          <a:bodyPr/>
          <a:lstStyle/>
          <a:p>
            <a:fld id="{5396D8F0-5C9D-428F-9F57-94D29B348843}"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65ACBA-6A5F-444B-A84F-30B7CBC79493}" type="slidenum">
              <a:rPr lang="es-ES" smtClean="0"/>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6D8F0-5C9D-428F-9F57-94D29B348843}" type="datetimeFigureOut">
              <a:rPr lang="es-ES" smtClean="0"/>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5ACBA-6A5F-444B-A84F-30B7CBC79493}" type="slidenum">
              <a:rPr lang="es-ES" smtClean="0"/>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p:txBody>
          <a:bodyPr/>
          <a:lstStyle/>
          <a:p>
            <a:r>
              <a:rPr lang="es-ES" altLang="en-US" sz="3200" b="1">
                <a:solidFill>
                  <a:srgbClr val="C00000"/>
                </a:solidFill>
                <a:sym typeface="+mn-ea"/>
              </a:rPr>
              <a:t>Grupo INNO I</a:t>
            </a:r>
            <a:br>
              <a:rPr lang="es-ES" altLang="en-US" sz="3200" b="1">
                <a:solidFill>
                  <a:srgbClr val="C00000"/>
                </a:solidFill>
                <a:sym typeface="+mn-ea"/>
              </a:rPr>
            </a:br>
            <a:r>
              <a:rPr lang="es-ES" altLang="en-US" sz="3200" b="1">
                <a:solidFill>
                  <a:srgbClr val="C00000"/>
                </a:solidFill>
                <a:sym typeface="+mn-ea"/>
              </a:rPr>
              <a:t>Clases de cata</a:t>
            </a:r>
            <a:br>
              <a:rPr lang="es-ES" altLang="en-US" sz="3200" b="1">
                <a:solidFill>
                  <a:srgbClr val="C00000"/>
                </a:solidFill>
                <a:sym typeface="+mn-ea"/>
              </a:rPr>
            </a:br>
            <a:r>
              <a:rPr lang="es-ES" altLang="en-US" sz="3200" b="1">
                <a:solidFill>
                  <a:srgbClr val="C00000"/>
                </a:solidFill>
                <a:sym typeface="+mn-ea"/>
              </a:rPr>
              <a:t>Vinos uva Criolla y Vinos extranjeros Nuevo Mundo</a:t>
            </a:r>
            <a:br>
              <a:rPr lang="es-ES" altLang="en-US" sz="3200" b="1">
                <a:solidFill>
                  <a:srgbClr val="C00000"/>
                </a:solidFill>
                <a:sym typeface="+mn-ea"/>
              </a:rPr>
            </a:br>
            <a:endParaRPr lang="es-ES" altLang="en-US" sz="3200" b="1" dirty="0">
              <a:solidFill>
                <a:srgbClr val="C00000"/>
              </a:solidFill>
              <a:sym typeface="+mn-ea"/>
            </a:endParaRPr>
          </a:p>
        </p:txBody>
      </p:sp>
      <p:sp>
        <p:nvSpPr>
          <p:cNvPr id="9" name="Subtítulo 8"/>
          <p:cNvSpPr>
            <a:spLocks noGrp="1"/>
          </p:cNvSpPr>
          <p:nvPr>
            <p:ph type="subTitle" idx="1"/>
          </p:nvPr>
        </p:nvSpPr>
        <p:spPr>
          <a:xfrm>
            <a:off x="2667000" y="3277235"/>
            <a:ext cx="6858000" cy="2023110"/>
          </a:xfrm>
        </p:spPr>
        <p:txBody>
          <a:bodyPr>
            <a:normAutofit lnSpcReduction="10000"/>
          </a:bodyPr>
          <a:lstStyle/>
          <a:p>
            <a:pPr algn="r"/>
            <a:endParaRPr lang="es-ES" altLang="es-ES" b="1" dirty="0">
              <a:solidFill>
                <a:srgbClr val="990033"/>
              </a:solidFill>
            </a:endParaRPr>
          </a:p>
          <a:p>
            <a:pPr algn="r"/>
            <a:r>
              <a:rPr lang="es-ES" altLang="es-ES" b="1" dirty="0">
                <a:solidFill>
                  <a:srgbClr val="990033"/>
                </a:solidFill>
              </a:rPr>
              <a:t>			</a:t>
            </a:r>
            <a:endParaRPr lang="es-ES" altLang="es-ES" b="1" dirty="0">
              <a:solidFill>
                <a:srgbClr val="990033"/>
              </a:solidFill>
            </a:endParaRPr>
          </a:p>
          <a:p>
            <a:pPr algn="r"/>
            <a:r>
              <a:rPr lang="es-ES" altLang="es-ES" b="1" dirty="0">
                <a:solidFill>
                  <a:srgbClr val="990033"/>
                </a:solidFill>
              </a:rPr>
              <a:t>			</a:t>
            </a:r>
            <a:endParaRPr lang="es-ES" altLang="es-ES" b="1" dirty="0">
              <a:solidFill>
                <a:srgbClr val="990033"/>
              </a:solidFill>
            </a:endParaRPr>
          </a:p>
          <a:p>
            <a:pPr algn="r"/>
            <a:r>
              <a:rPr lang="es-ES" altLang="es-ES" b="1" dirty="0">
                <a:solidFill>
                  <a:srgbClr val="990033"/>
                </a:solidFill>
              </a:rPr>
              <a:t>				Lic. Sebastián Prieto</a:t>
            </a:r>
            <a:endParaRPr lang="es-ES" altLang="es-ES" b="1" dirty="0">
              <a:solidFill>
                <a:srgbClr val="990033"/>
              </a:solidFill>
            </a:endParaRPr>
          </a:p>
        </p:txBody>
      </p:sp>
      <p:pic>
        <p:nvPicPr>
          <p:cNvPr id="2" name="Imagen 1"/>
          <p:cNvPicPr>
            <a:picLocks noChangeAspect="1"/>
          </p:cNvPicPr>
          <p:nvPr/>
        </p:nvPicPr>
        <p:blipFill rotWithShape="1">
          <a:blip r:embed="rId1" cstate="hqprint">
            <a:extLst>
              <a:ext uri="{28A0092B-C50C-407E-A947-70E740481C1C}">
                <a14:useLocalDpi xmlns:a14="http://schemas.microsoft.com/office/drawing/2010/main" val="0"/>
              </a:ext>
            </a:extLst>
          </a:blip>
          <a:srcRect l="13989" r="11400"/>
          <a:stretch>
            <a:fillRect/>
          </a:stretch>
        </p:blipFill>
        <p:spPr>
          <a:xfrm>
            <a:off x="8278614" y="6081486"/>
            <a:ext cx="1636275" cy="5682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9" descr="TANNAT"/>
          <p:cNvPicPr>
            <a:picLocks noChangeAspect="1"/>
          </p:cNvPicPr>
          <p:nvPr/>
        </p:nvPicPr>
        <p:blipFill>
          <a:blip r:embed="rId1"/>
          <a:stretch>
            <a:fillRect/>
          </a:stretch>
        </p:blipFill>
        <p:spPr>
          <a:xfrm>
            <a:off x="1524000" y="787400"/>
            <a:ext cx="3203575" cy="6070600"/>
          </a:xfrm>
          <a:prstGeom prst="rect">
            <a:avLst/>
          </a:prstGeom>
          <a:noFill/>
          <a:ln w="9525">
            <a:noFill/>
          </a:ln>
        </p:spPr>
      </p:pic>
      <p:sp>
        <p:nvSpPr>
          <p:cNvPr id="33795" name="Text Box 10"/>
          <p:cNvSpPr txBox="1"/>
          <p:nvPr/>
        </p:nvSpPr>
        <p:spPr>
          <a:xfrm>
            <a:off x="4213225" y="200025"/>
            <a:ext cx="6308725"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50000"/>
              </a:spcBef>
              <a:buNone/>
            </a:pPr>
            <a:r>
              <a:rPr lang="es-ES" altLang="es-ES" sz="2000" dirty="0">
                <a:solidFill>
                  <a:schemeClr val="bg1"/>
                </a:solidFill>
              </a:rPr>
              <a:t>Planilla de Catación</a:t>
            </a:r>
            <a:endParaRPr lang="es-ES" altLang="es-ES" sz="2000" dirty="0">
              <a:solidFill>
                <a:schemeClr val="bg1"/>
              </a:solidFill>
            </a:endParaRPr>
          </a:p>
        </p:txBody>
      </p:sp>
      <p:pic>
        <p:nvPicPr>
          <p:cNvPr id="33796" name="Picture 16" descr="cabeceraBasico"/>
          <p:cNvPicPr>
            <a:picLocks noChangeAspect="1"/>
          </p:cNvPicPr>
          <p:nvPr/>
        </p:nvPicPr>
        <p:blipFill>
          <a:blip r:embed="rId2"/>
          <a:stretch>
            <a:fillRect/>
          </a:stretch>
        </p:blipFill>
        <p:spPr>
          <a:xfrm>
            <a:off x="1676400" y="119063"/>
            <a:ext cx="3857625" cy="596900"/>
          </a:xfrm>
          <a:prstGeom prst="rect">
            <a:avLst/>
          </a:prstGeom>
          <a:noFill/>
          <a:ln w="9525">
            <a:noFill/>
          </a:ln>
        </p:spPr>
      </p:pic>
      <p:sp>
        <p:nvSpPr>
          <p:cNvPr id="33797" name="Rectangle 17"/>
          <p:cNvSpPr/>
          <p:nvPr/>
        </p:nvSpPr>
        <p:spPr>
          <a:xfrm>
            <a:off x="5592763" y="0"/>
            <a:ext cx="5075237" cy="847725"/>
          </a:xfrm>
          <a:prstGeom prst="rect">
            <a:avLst/>
          </a:prstGeom>
          <a:solidFill>
            <a:srgbClr val="711D55"/>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endParaRPr lang="es-ES" altLang="es-ES" sz="1800" u="sng" dirty="0">
              <a:solidFill>
                <a:schemeClr val="folHlink"/>
              </a:solidFill>
            </a:endParaRPr>
          </a:p>
          <a:p>
            <a:pPr marL="0" lvl="0" indent="0" algn="r" eaLnBrk="1" hangingPunct="1">
              <a:spcBef>
                <a:spcPct val="0"/>
              </a:spcBef>
              <a:buNone/>
            </a:pPr>
            <a:endParaRPr lang="es-ES" altLang="es-ES" sz="1800" u="sng" dirty="0">
              <a:solidFill>
                <a:schemeClr val="folHlink"/>
              </a:solidFill>
            </a:endParaRPr>
          </a:p>
        </p:txBody>
      </p:sp>
      <p:sp>
        <p:nvSpPr>
          <p:cNvPr id="33798" name="Rectangle 18"/>
          <p:cNvSpPr/>
          <p:nvPr/>
        </p:nvSpPr>
        <p:spPr>
          <a:xfrm>
            <a:off x="1524000" y="776288"/>
            <a:ext cx="4156075" cy="74612"/>
          </a:xfrm>
          <a:prstGeom prst="rect">
            <a:avLst/>
          </a:prstGeom>
          <a:solidFill>
            <a:srgbClr val="711D55"/>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endParaRPr lang="es-ES" altLang="es-ES" sz="1800" u="sng" dirty="0">
              <a:solidFill>
                <a:schemeClr val="folHlink"/>
              </a:solidFill>
            </a:endParaRPr>
          </a:p>
          <a:p>
            <a:pPr marL="0" lvl="0" indent="0" algn="r" eaLnBrk="1" hangingPunct="1">
              <a:spcBef>
                <a:spcPct val="0"/>
              </a:spcBef>
              <a:buNone/>
            </a:pPr>
            <a:r>
              <a:rPr lang="es-ES" altLang="es-ES" sz="1800" u="sng" dirty="0">
                <a:solidFill>
                  <a:schemeClr val="folHlink"/>
                </a:solidFill>
              </a:rPr>
              <a:t> </a:t>
            </a:r>
            <a:endParaRPr lang="es-ES" altLang="es-ES" sz="1800" u="sng" dirty="0">
              <a:solidFill>
                <a:schemeClr val="folHlink"/>
              </a:solidFill>
            </a:endParaRPr>
          </a:p>
        </p:txBody>
      </p:sp>
      <p:sp>
        <p:nvSpPr>
          <p:cNvPr id="33799" name="Text Box 19"/>
          <p:cNvSpPr txBox="1"/>
          <p:nvPr/>
        </p:nvSpPr>
        <p:spPr>
          <a:xfrm>
            <a:off x="5937250" y="211138"/>
            <a:ext cx="45847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r>
              <a:rPr lang="es-ES" altLang="es-ES" sz="1800" b="1" dirty="0">
                <a:solidFill>
                  <a:schemeClr val="bg1"/>
                </a:solidFill>
              </a:rPr>
              <a:t>TANNAT</a:t>
            </a:r>
            <a:endParaRPr lang="es-ES" altLang="es-ES" sz="1800" b="1" dirty="0">
              <a:solidFill>
                <a:schemeClr val="bg1"/>
              </a:solidFill>
            </a:endParaRPr>
          </a:p>
        </p:txBody>
      </p:sp>
      <p:sp>
        <p:nvSpPr>
          <p:cNvPr id="33800" name="Text Box 7"/>
          <p:cNvSpPr txBox="1"/>
          <p:nvPr/>
        </p:nvSpPr>
        <p:spPr>
          <a:xfrm>
            <a:off x="6324600" y="3790950"/>
            <a:ext cx="729615" cy="43561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60000"/>
              </a:lnSpc>
              <a:spcBef>
                <a:spcPct val="0"/>
              </a:spcBef>
              <a:buNone/>
            </a:pPr>
            <a:r>
              <a:rPr lang="es-MX" altLang="es-ES" sz="1400" b="1" dirty="0"/>
              <a:t>Vegetal</a:t>
            </a:r>
            <a:endParaRPr lang="es-ES" altLang="es-ES" sz="1400" b="1" dirty="0"/>
          </a:p>
        </p:txBody>
      </p:sp>
      <p:sp>
        <p:nvSpPr>
          <p:cNvPr id="33801" name="Text Box 8"/>
          <p:cNvSpPr txBox="1"/>
          <p:nvPr/>
        </p:nvSpPr>
        <p:spPr>
          <a:xfrm>
            <a:off x="6324600" y="5207000"/>
            <a:ext cx="1304290" cy="10604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50000"/>
              </a:lnSpc>
              <a:spcBef>
                <a:spcPct val="0"/>
              </a:spcBef>
              <a:buNone/>
            </a:pPr>
            <a:r>
              <a:rPr lang="es-ES" altLang="es-ES" sz="1400" b="1" dirty="0"/>
              <a:t>Vegetal</a:t>
            </a:r>
            <a:endParaRPr lang="es-ES" altLang="es-ES" sz="1400" b="1" dirty="0"/>
          </a:p>
          <a:p>
            <a:pPr marL="0" lvl="0" indent="0" eaLnBrk="1" hangingPunct="1">
              <a:lnSpc>
                <a:spcPct val="150000"/>
              </a:lnSpc>
              <a:spcBef>
                <a:spcPct val="0"/>
              </a:spcBef>
              <a:buNone/>
            </a:pPr>
            <a:r>
              <a:rPr lang="es-MX" altLang="es-ES" sz="1400" b="1" dirty="0"/>
              <a:t>Empireumático</a:t>
            </a:r>
            <a:endParaRPr lang="es-MX" altLang="es-ES" sz="1400" b="1" dirty="0"/>
          </a:p>
          <a:p>
            <a:pPr marL="0" lvl="0" indent="0" eaLnBrk="1" hangingPunct="1">
              <a:lnSpc>
                <a:spcPct val="150000"/>
              </a:lnSpc>
              <a:spcBef>
                <a:spcPct val="0"/>
              </a:spcBef>
              <a:buNone/>
            </a:pPr>
            <a:r>
              <a:rPr lang="es-MX" altLang="es-ES" sz="1400" b="1" dirty="0"/>
              <a:t>Balsámico</a:t>
            </a:r>
            <a:endParaRPr lang="es-ES" altLang="es-ES" sz="1400" b="1" dirty="0"/>
          </a:p>
        </p:txBody>
      </p:sp>
      <p:sp>
        <p:nvSpPr>
          <p:cNvPr id="33802" name="Text Box 9"/>
          <p:cNvSpPr txBox="1"/>
          <p:nvPr/>
        </p:nvSpPr>
        <p:spPr>
          <a:xfrm>
            <a:off x="8355013" y="3751263"/>
            <a:ext cx="9906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50000"/>
              </a:lnSpc>
              <a:spcBef>
                <a:spcPct val="0"/>
              </a:spcBef>
              <a:buNone/>
            </a:pPr>
            <a:r>
              <a:rPr lang="es-MX" altLang="es-ES" sz="1400" dirty="0"/>
              <a:t>Té</a:t>
            </a:r>
            <a:endParaRPr lang="es-ES" altLang="es-ES" sz="1400" dirty="0"/>
          </a:p>
        </p:txBody>
      </p:sp>
      <p:sp>
        <p:nvSpPr>
          <p:cNvPr id="33803" name="Text Box 10"/>
          <p:cNvSpPr txBox="1"/>
          <p:nvPr/>
        </p:nvSpPr>
        <p:spPr>
          <a:xfrm>
            <a:off x="8355013" y="5224463"/>
            <a:ext cx="1779587" cy="1060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50000"/>
              </a:lnSpc>
              <a:spcBef>
                <a:spcPct val="0"/>
              </a:spcBef>
              <a:buNone/>
            </a:pPr>
            <a:r>
              <a:rPr lang="es-MX" altLang="es-ES" sz="1400" dirty="0"/>
              <a:t>Madera de roble</a:t>
            </a:r>
            <a:endParaRPr lang="es-MX" altLang="es-ES" sz="1400" dirty="0"/>
          </a:p>
          <a:p>
            <a:pPr marL="0" lvl="0" indent="0" eaLnBrk="1" hangingPunct="1">
              <a:lnSpc>
                <a:spcPct val="150000"/>
              </a:lnSpc>
              <a:spcBef>
                <a:spcPct val="0"/>
              </a:spcBef>
              <a:buNone/>
            </a:pPr>
            <a:r>
              <a:rPr lang="es-MX" altLang="es-ES" sz="1400" dirty="0"/>
              <a:t>Chocolate / Café</a:t>
            </a:r>
            <a:endParaRPr lang="es-MX" altLang="es-ES" sz="1400" dirty="0"/>
          </a:p>
          <a:p>
            <a:pPr marL="0" lvl="0" indent="0" eaLnBrk="1" hangingPunct="1">
              <a:lnSpc>
                <a:spcPct val="150000"/>
              </a:lnSpc>
              <a:spcBef>
                <a:spcPct val="0"/>
              </a:spcBef>
              <a:buNone/>
            </a:pPr>
            <a:r>
              <a:rPr lang="es-MX" altLang="es-ES" sz="1400" dirty="0"/>
              <a:t>Vainilla</a:t>
            </a:r>
            <a:endParaRPr lang="es-ES" altLang="es-ES" sz="1400" dirty="0"/>
          </a:p>
        </p:txBody>
      </p:sp>
      <p:sp>
        <p:nvSpPr>
          <p:cNvPr id="33804" name="Text Box 11"/>
          <p:cNvSpPr txBox="1"/>
          <p:nvPr/>
        </p:nvSpPr>
        <p:spPr>
          <a:xfrm>
            <a:off x="8382000" y="2000250"/>
            <a:ext cx="1905000" cy="7372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50000"/>
              </a:lnSpc>
              <a:spcBef>
                <a:spcPct val="0"/>
              </a:spcBef>
              <a:buNone/>
            </a:pPr>
            <a:r>
              <a:rPr lang="es-MX" altLang="es-ES" sz="1400" dirty="0"/>
              <a:t>Cereza negra/ Mora / </a:t>
            </a:r>
            <a:endParaRPr lang="es-MX" altLang="es-ES" sz="1400" dirty="0"/>
          </a:p>
          <a:p>
            <a:pPr marL="0" lvl="0" indent="0" eaLnBrk="1" hangingPunct="1">
              <a:lnSpc>
                <a:spcPct val="150000"/>
              </a:lnSpc>
              <a:spcBef>
                <a:spcPct val="0"/>
              </a:spcBef>
              <a:buNone/>
            </a:pPr>
            <a:r>
              <a:rPr lang="es-MX" altLang="es-ES" sz="1400" dirty="0"/>
              <a:t>Ciruela</a:t>
            </a:r>
            <a:endParaRPr lang="es-ES" altLang="es-ES" sz="1400" dirty="0"/>
          </a:p>
        </p:txBody>
      </p:sp>
      <p:sp>
        <p:nvSpPr>
          <p:cNvPr id="33805" name="Text Box 12"/>
          <p:cNvSpPr txBox="1"/>
          <p:nvPr/>
        </p:nvSpPr>
        <p:spPr>
          <a:xfrm>
            <a:off x="6324600" y="1984375"/>
            <a:ext cx="1447800" cy="4464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65000"/>
              </a:lnSpc>
              <a:spcBef>
                <a:spcPct val="0"/>
              </a:spcBef>
              <a:buNone/>
            </a:pPr>
            <a:r>
              <a:rPr lang="es-MX" altLang="es-ES" sz="1400" b="1" dirty="0"/>
              <a:t>Frutado</a:t>
            </a:r>
            <a:endParaRPr lang="es-MX" altLang="es-ES" sz="1400" b="1" dirty="0"/>
          </a:p>
        </p:txBody>
      </p:sp>
      <p:sp>
        <p:nvSpPr>
          <p:cNvPr id="33806" name="Rectangle 14"/>
          <p:cNvSpPr/>
          <p:nvPr/>
        </p:nvSpPr>
        <p:spPr>
          <a:xfrm>
            <a:off x="6057900" y="1630363"/>
            <a:ext cx="142875" cy="142875"/>
          </a:xfrm>
          <a:prstGeom prst="rect">
            <a:avLst/>
          </a:prstGeom>
          <a:solidFill>
            <a:srgbClr val="711D55"/>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s-ES" altLang="es-ES" sz="1800" dirty="0"/>
          </a:p>
        </p:txBody>
      </p:sp>
      <p:sp>
        <p:nvSpPr>
          <p:cNvPr id="33807" name="Line 15"/>
          <p:cNvSpPr/>
          <p:nvPr/>
        </p:nvSpPr>
        <p:spPr>
          <a:xfrm>
            <a:off x="6057900" y="1762125"/>
            <a:ext cx="4267200" cy="0"/>
          </a:xfrm>
          <a:prstGeom prst="line">
            <a:avLst/>
          </a:prstGeom>
          <a:ln w="9525" cap="flat" cmpd="sng">
            <a:solidFill>
              <a:srgbClr val="711D55"/>
            </a:solidFill>
            <a:prstDash val="solid"/>
            <a:headEnd type="none" w="med" len="med"/>
            <a:tailEnd type="none" w="med" len="med"/>
          </a:ln>
        </p:spPr>
      </p:sp>
      <p:sp>
        <p:nvSpPr>
          <p:cNvPr id="33808" name="Rectangle 16"/>
          <p:cNvSpPr/>
          <p:nvPr/>
        </p:nvSpPr>
        <p:spPr>
          <a:xfrm>
            <a:off x="6057900" y="3548063"/>
            <a:ext cx="142875" cy="142875"/>
          </a:xfrm>
          <a:prstGeom prst="rect">
            <a:avLst/>
          </a:prstGeom>
          <a:solidFill>
            <a:srgbClr val="711D55"/>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s-ES" altLang="es-ES" sz="1800" dirty="0"/>
          </a:p>
        </p:txBody>
      </p:sp>
      <p:sp>
        <p:nvSpPr>
          <p:cNvPr id="33809" name="Line 17"/>
          <p:cNvSpPr/>
          <p:nvPr/>
        </p:nvSpPr>
        <p:spPr>
          <a:xfrm>
            <a:off x="6057900" y="3679825"/>
            <a:ext cx="4267200" cy="0"/>
          </a:xfrm>
          <a:prstGeom prst="line">
            <a:avLst/>
          </a:prstGeom>
          <a:ln w="9525" cap="flat" cmpd="sng">
            <a:solidFill>
              <a:srgbClr val="711D55"/>
            </a:solidFill>
            <a:prstDash val="solid"/>
            <a:headEnd type="none" w="med" len="med"/>
            <a:tailEnd type="none" w="med" len="med"/>
          </a:ln>
        </p:spPr>
      </p:sp>
      <p:sp>
        <p:nvSpPr>
          <p:cNvPr id="33810" name="Rectangle 18"/>
          <p:cNvSpPr/>
          <p:nvPr/>
        </p:nvSpPr>
        <p:spPr>
          <a:xfrm>
            <a:off x="6057900" y="5024438"/>
            <a:ext cx="142875" cy="142875"/>
          </a:xfrm>
          <a:prstGeom prst="rect">
            <a:avLst/>
          </a:prstGeom>
          <a:solidFill>
            <a:srgbClr val="711D55"/>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s-ES" altLang="es-ES" sz="1800" dirty="0"/>
          </a:p>
        </p:txBody>
      </p:sp>
      <p:sp>
        <p:nvSpPr>
          <p:cNvPr id="33811" name="Line 19"/>
          <p:cNvSpPr/>
          <p:nvPr/>
        </p:nvSpPr>
        <p:spPr>
          <a:xfrm>
            <a:off x="6057900" y="5156200"/>
            <a:ext cx="4267200" cy="0"/>
          </a:xfrm>
          <a:prstGeom prst="line">
            <a:avLst/>
          </a:prstGeom>
          <a:ln w="9525" cap="flat" cmpd="sng">
            <a:solidFill>
              <a:srgbClr val="711D55"/>
            </a:solidFill>
            <a:prstDash val="solid"/>
            <a:headEnd type="none" w="med" len="med"/>
            <a:tailEnd type="none" w="med" len="med"/>
          </a:ln>
        </p:spPr>
      </p:sp>
      <p:sp>
        <p:nvSpPr>
          <p:cNvPr id="33812" name="Text Box 20"/>
          <p:cNvSpPr txBox="1"/>
          <p:nvPr/>
        </p:nvSpPr>
        <p:spPr>
          <a:xfrm>
            <a:off x="6248400" y="1401763"/>
            <a:ext cx="1500505" cy="30670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s-MX" altLang="es-ES" sz="1400" b="1" dirty="0">
                <a:solidFill>
                  <a:srgbClr val="711D55"/>
                </a:solidFill>
              </a:rPr>
              <a:t>Aromas primarios</a:t>
            </a:r>
            <a:endParaRPr lang="es-ES" altLang="es-ES" sz="1400" b="1" dirty="0">
              <a:solidFill>
                <a:srgbClr val="711D55"/>
              </a:solidFill>
            </a:endParaRPr>
          </a:p>
        </p:txBody>
      </p:sp>
      <p:sp>
        <p:nvSpPr>
          <p:cNvPr id="33813" name="Text Box 21"/>
          <p:cNvSpPr txBox="1"/>
          <p:nvPr/>
        </p:nvSpPr>
        <p:spPr>
          <a:xfrm>
            <a:off x="6191250" y="3341688"/>
            <a:ext cx="1673860" cy="30670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s-MX" altLang="es-ES" sz="1400" b="1" dirty="0">
                <a:solidFill>
                  <a:srgbClr val="711D55"/>
                </a:solidFill>
              </a:rPr>
              <a:t>Aromas secundarios</a:t>
            </a:r>
            <a:endParaRPr lang="es-ES" altLang="es-ES" sz="1400" b="1" dirty="0">
              <a:solidFill>
                <a:srgbClr val="711D55"/>
              </a:solidFill>
            </a:endParaRPr>
          </a:p>
        </p:txBody>
      </p:sp>
      <p:sp>
        <p:nvSpPr>
          <p:cNvPr id="33814" name="Text Box 22"/>
          <p:cNvSpPr txBox="1"/>
          <p:nvPr/>
        </p:nvSpPr>
        <p:spPr>
          <a:xfrm>
            <a:off x="6191250" y="4824413"/>
            <a:ext cx="1480820" cy="30670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s-MX" altLang="es-ES" sz="1400" b="1" dirty="0">
                <a:solidFill>
                  <a:srgbClr val="711D55"/>
                </a:solidFill>
              </a:rPr>
              <a:t>Aromas terciarios</a:t>
            </a:r>
            <a:endParaRPr lang="es-ES" altLang="es-ES" sz="1400" b="1" dirty="0">
              <a:solidFill>
                <a:srgbClr val="711D5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descr="cabeceraBasico"/>
          <p:cNvPicPr>
            <a:picLocks noChangeAspect="1"/>
          </p:cNvPicPr>
          <p:nvPr/>
        </p:nvPicPr>
        <p:blipFill>
          <a:blip r:embed="rId1"/>
          <a:stretch>
            <a:fillRect/>
          </a:stretch>
        </p:blipFill>
        <p:spPr>
          <a:xfrm>
            <a:off x="1676400" y="119063"/>
            <a:ext cx="3857625" cy="596900"/>
          </a:xfrm>
          <a:prstGeom prst="rect">
            <a:avLst/>
          </a:prstGeom>
          <a:noFill/>
          <a:ln w="9525">
            <a:noFill/>
          </a:ln>
        </p:spPr>
      </p:pic>
      <p:sp>
        <p:nvSpPr>
          <p:cNvPr id="25603" name="Rectangle 3"/>
          <p:cNvSpPr/>
          <p:nvPr/>
        </p:nvSpPr>
        <p:spPr>
          <a:xfrm>
            <a:off x="5592763" y="0"/>
            <a:ext cx="5075237" cy="847725"/>
          </a:xfrm>
          <a:prstGeom prst="rect">
            <a:avLst/>
          </a:prstGeom>
          <a:solidFill>
            <a:srgbClr val="711D55"/>
          </a:solidFill>
          <a:ln w="9525">
            <a:noFill/>
          </a:ln>
        </p:spPr>
        <p:txBody>
          <a:bodyPr wrap="none" anchor="ctr"/>
          <a:p>
            <a:pPr algn="r"/>
            <a:endParaRPr lang="es-ES" altLang="es-ES" u="sng" dirty="0">
              <a:solidFill>
                <a:schemeClr val="folHlink"/>
              </a:solidFill>
              <a:latin typeface="Arial" panose="020B0604020202020204" pitchFamily="34" charset="0"/>
            </a:endParaRPr>
          </a:p>
          <a:p>
            <a:pPr algn="r"/>
            <a:endParaRPr lang="es-ES" altLang="es-ES" u="sng" dirty="0">
              <a:solidFill>
                <a:schemeClr val="folHlink"/>
              </a:solidFill>
              <a:latin typeface="Arial" panose="020B0604020202020204" pitchFamily="34" charset="0"/>
            </a:endParaRPr>
          </a:p>
        </p:txBody>
      </p:sp>
      <p:sp>
        <p:nvSpPr>
          <p:cNvPr id="25604" name="Rectangle 4"/>
          <p:cNvSpPr/>
          <p:nvPr/>
        </p:nvSpPr>
        <p:spPr>
          <a:xfrm>
            <a:off x="1524000" y="776288"/>
            <a:ext cx="4156075" cy="74612"/>
          </a:xfrm>
          <a:prstGeom prst="rect">
            <a:avLst/>
          </a:prstGeom>
          <a:solidFill>
            <a:srgbClr val="711D55"/>
          </a:solidFill>
          <a:ln w="9525">
            <a:noFill/>
          </a:ln>
        </p:spPr>
        <p:txBody>
          <a:bodyPr wrap="none" anchor="ctr"/>
          <a:p>
            <a:pPr algn="r"/>
            <a:endParaRPr lang="es-ES" altLang="es-ES" u="sng" dirty="0">
              <a:solidFill>
                <a:schemeClr val="folHlink"/>
              </a:solidFill>
              <a:latin typeface="Arial" panose="020B0604020202020204" pitchFamily="34" charset="0"/>
            </a:endParaRPr>
          </a:p>
          <a:p>
            <a:pPr algn="r"/>
            <a:endParaRPr lang="es-ES" altLang="es-ES" u="sng" dirty="0">
              <a:solidFill>
                <a:schemeClr val="folHlink"/>
              </a:solidFill>
              <a:latin typeface="Arial" panose="020B0604020202020204" pitchFamily="34" charset="0"/>
            </a:endParaRPr>
          </a:p>
        </p:txBody>
      </p:sp>
      <p:sp>
        <p:nvSpPr>
          <p:cNvPr id="106501" name="Text Box 5"/>
          <p:cNvSpPr txBox="1"/>
          <p:nvPr/>
        </p:nvSpPr>
        <p:spPr>
          <a:xfrm>
            <a:off x="5937250" y="211138"/>
            <a:ext cx="4584700" cy="368300"/>
          </a:xfrm>
          <a:prstGeom prst="rect">
            <a:avLst/>
          </a:prstGeom>
          <a:noFill/>
          <a:ln w="9525">
            <a:noFill/>
          </a:ln>
        </p:spPr>
        <p:txBody>
          <a:bodyPr>
            <a:spAutoFit/>
          </a:bodyPr>
          <a:p>
            <a:pPr algn="r"/>
            <a:r>
              <a:rPr lang="es-ES" altLang="es-ES" b="1" dirty="0">
                <a:solidFill>
                  <a:schemeClr val="bg1"/>
                </a:solidFill>
                <a:latin typeface="Arial" panose="020B0604020202020204" pitchFamily="34" charset="0"/>
              </a:rPr>
              <a:t>SYRAH</a:t>
            </a:r>
            <a:endParaRPr lang="es-ES" altLang="es-ES" b="1" dirty="0">
              <a:solidFill>
                <a:schemeClr val="bg1"/>
              </a:solidFill>
              <a:latin typeface="Arial" panose="020B0604020202020204" pitchFamily="34" charset="0"/>
            </a:endParaRPr>
          </a:p>
        </p:txBody>
      </p:sp>
      <p:pic>
        <p:nvPicPr>
          <p:cNvPr id="25606" name="Picture 6" descr="sirahOk"/>
          <p:cNvPicPr>
            <a:picLocks noChangeAspect="1"/>
          </p:cNvPicPr>
          <p:nvPr/>
        </p:nvPicPr>
        <p:blipFill>
          <a:blip r:embed="rId2"/>
          <a:stretch>
            <a:fillRect/>
          </a:stretch>
        </p:blipFill>
        <p:spPr>
          <a:xfrm>
            <a:off x="1936750" y="882650"/>
            <a:ext cx="2674938" cy="5975350"/>
          </a:xfrm>
          <a:prstGeom prst="rect">
            <a:avLst/>
          </a:prstGeom>
          <a:noFill/>
          <a:ln w="9525">
            <a:noFill/>
          </a:ln>
        </p:spPr>
      </p:pic>
      <p:sp>
        <p:nvSpPr>
          <p:cNvPr id="25607" name="Text Box 7"/>
          <p:cNvSpPr txBox="1"/>
          <p:nvPr/>
        </p:nvSpPr>
        <p:spPr>
          <a:xfrm>
            <a:off x="6362700" y="1828800"/>
            <a:ext cx="1828800" cy="1511935"/>
          </a:xfrm>
          <a:prstGeom prst="rect">
            <a:avLst/>
          </a:prstGeom>
          <a:noFill/>
          <a:ln w="9525">
            <a:noFill/>
          </a:ln>
        </p:spPr>
        <p:txBody>
          <a:bodyPr>
            <a:spAutoFit/>
          </a:bodyPr>
          <a:p>
            <a:pPr>
              <a:lnSpc>
                <a:spcPct val="165000"/>
              </a:lnSpc>
            </a:pPr>
            <a:r>
              <a:rPr lang="es-MX" altLang="es-ES" sz="1400" b="1" dirty="0">
                <a:latin typeface="Arial" panose="020B0604020202020204" pitchFamily="34" charset="0"/>
              </a:rPr>
              <a:t>Frutado</a:t>
            </a:r>
            <a:endParaRPr lang="es-MX" altLang="es-ES" sz="1400" b="1" dirty="0">
              <a:latin typeface="Arial" panose="020B0604020202020204" pitchFamily="34" charset="0"/>
            </a:endParaRPr>
          </a:p>
          <a:p>
            <a:pPr>
              <a:lnSpc>
                <a:spcPct val="165000"/>
              </a:lnSpc>
            </a:pPr>
            <a:endParaRPr lang="es-MX" altLang="es-ES" sz="1400" b="1" dirty="0">
              <a:latin typeface="Arial" panose="020B0604020202020204" pitchFamily="34" charset="0"/>
            </a:endParaRPr>
          </a:p>
          <a:p>
            <a:pPr>
              <a:lnSpc>
                <a:spcPct val="165000"/>
              </a:lnSpc>
            </a:pPr>
            <a:endParaRPr lang="es-MX" altLang="es-ES" sz="1400" b="1" dirty="0">
              <a:latin typeface="Arial" panose="020B0604020202020204" pitchFamily="34" charset="0"/>
            </a:endParaRPr>
          </a:p>
          <a:p>
            <a:pPr>
              <a:lnSpc>
                <a:spcPct val="165000"/>
              </a:lnSpc>
            </a:pPr>
            <a:r>
              <a:rPr lang="es-MX" altLang="es-ES" sz="1400" b="1" dirty="0">
                <a:latin typeface="Arial" panose="020B0604020202020204" pitchFamily="34" charset="0"/>
              </a:rPr>
              <a:t>Especiado</a:t>
            </a:r>
            <a:endParaRPr lang="es-ES" altLang="es-ES" sz="1400" b="1" dirty="0">
              <a:latin typeface="Arial" panose="020B0604020202020204" pitchFamily="34" charset="0"/>
            </a:endParaRPr>
          </a:p>
        </p:txBody>
      </p:sp>
      <p:sp>
        <p:nvSpPr>
          <p:cNvPr id="25608" name="Text Box 8"/>
          <p:cNvSpPr txBox="1"/>
          <p:nvPr/>
        </p:nvSpPr>
        <p:spPr>
          <a:xfrm>
            <a:off x="6362700" y="4000500"/>
            <a:ext cx="775970" cy="435610"/>
          </a:xfrm>
          <a:prstGeom prst="rect">
            <a:avLst/>
          </a:prstGeom>
          <a:noFill/>
          <a:ln w="9525">
            <a:noFill/>
          </a:ln>
        </p:spPr>
        <p:txBody>
          <a:bodyPr wrap="none">
            <a:spAutoFit/>
          </a:bodyPr>
          <a:p>
            <a:pPr>
              <a:lnSpc>
                <a:spcPct val="160000"/>
              </a:lnSpc>
            </a:pPr>
            <a:r>
              <a:rPr lang="es-MX" altLang="es-ES" sz="1400" b="1" dirty="0">
                <a:latin typeface="Arial" panose="020B0604020202020204" pitchFamily="34" charset="0"/>
              </a:rPr>
              <a:t>Animal</a:t>
            </a:r>
            <a:endParaRPr lang="es-ES" altLang="es-ES" sz="1400" b="1" dirty="0">
              <a:latin typeface="Arial" panose="020B0604020202020204" pitchFamily="34" charset="0"/>
            </a:endParaRPr>
          </a:p>
        </p:txBody>
      </p:sp>
      <p:sp>
        <p:nvSpPr>
          <p:cNvPr id="25609" name="Text Box 9"/>
          <p:cNvSpPr txBox="1"/>
          <p:nvPr/>
        </p:nvSpPr>
        <p:spPr>
          <a:xfrm>
            <a:off x="6362700" y="5272088"/>
            <a:ext cx="1468120" cy="737235"/>
          </a:xfrm>
          <a:prstGeom prst="rect">
            <a:avLst/>
          </a:prstGeom>
          <a:noFill/>
          <a:ln w="9525">
            <a:noFill/>
          </a:ln>
        </p:spPr>
        <p:txBody>
          <a:bodyPr wrap="none">
            <a:spAutoFit/>
          </a:bodyPr>
          <a:p>
            <a:pPr>
              <a:lnSpc>
                <a:spcPct val="150000"/>
              </a:lnSpc>
            </a:pPr>
            <a:r>
              <a:rPr lang="es-ES" altLang="es-ES" sz="1400" b="1" dirty="0">
                <a:latin typeface="Arial" panose="020B0604020202020204" pitchFamily="34" charset="0"/>
              </a:rPr>
              <a:t>Balsámico</a:t>
            </a:r>
            <a:endParaRPr lang="es-ES" altLang="es-ES" sz="1400" b="1" dirty="0">
              <a:latin typeface="Arial" panose="020B0604020202020204" pitchFamily="34" charset="0"/>
            </a:endParaRPr>
          </a:p>
          <a:p>
            <a:pPr>
              <a:lnSpc>
                <a:spcPct val="150000"/>
              </a:lnSpc>
            </a:pPr>
            <a:r>
              <a:rPr lang="es-MX" altLang="es-ES" sz="1400" b="1" dirty="0">
                <a:latin typeface="Arial" panose="020B0604020202020204" pitchFamily="34" charset="0"/>
              </a:rPr>
              <a:t>Empireumático</a:t>
            </a:r>
            <a:endParaRPr lang="es-ES" altLang="es-ES" sz="1400" b="1" dirty="0">
              <a:latin typeface="Arial" panose="020B0604020202020204" pitchFamily="34" charset="0"/>
            </a:endParaRPr>
          </a:p>
        </p:txBody>
      </p:sp>
      <p:sp>
        <p:nvSpPr>
          <p:cNvPr id="25610" name="Text Box 10"/>
          <p:cNvSpPr txBox="1"/>
          <p:nvPr/>
        </p:nvSpPr>
        <p:spPr>
          <a:xfrm>
            <a:off x="8088313" y="4017963"/>
            <a:ext cx="990600" cy="414020"/>
          </a:xfrm>
          <a:prstGeom prst="rect">
            <a:avLst/>
          </a:prstGeom>
          <a:noFill/>
          <a:ln w="9525">
            <a:noFill/>
          </a:ln>
        </p:spPr>
        <p:txBody>
          <a:bodyPr>
            <a:spAutoFit/>
          </a:bodyPr>
          <a:p>
            <a:pPr>
              <a:lnSpc>
                <a:spcPct val="150000"/>
              </a:lnSpc>
            </a:pPr>
            <a:r>
              <a:rPr lang="es-MX" altLang="es-ES" sz="1400" dirty="0">
                <a:latin typeface="Arial" panose="020B0604020202020204" pitchFamily="34" charset="0"/>
              </a:rPr>
              <a:t>Manteca</a:t>
            </a:r>
            <a:endParaRPr lang="es-ES" altLang="es-ES" sz="1400" dirty="0">
              <a:latin typeface="Arial" panose="020B0604020202020204" pitchFamily="34" charset="0"/>
            </a:endParaRPr>
          </a:p>
        </p:txBody>
      </p:sp>
      <p:sp>
        <p:nvSpPr>
          <p:cNvPr id="25611" name="Text Box 11"/>
          <p:cNvSpPr txBox="1"/>
          <p:nvPr/>
        </p:nvSpPr>
        <p:spPr>
          <a:xfrm>
            <a:off x="8193088" y="5257800"/>
            <a:ext cx="1779587" cy="737235"/>
          </a:xfrm>
          <a:prstGeom prst="rect">
            <a:avLst/>
          </a:prstGeom>
          <a:noFill/>
          <a:ln w="9525">
            <a:noFill/>
          </a:ln>
        </p:spPr>
        <p:txBody>
          <a:bodyPr>
            <a:spAutoFit/>
          </a:bodyPr>
          <a:p>
            <a:pPr>
              <a:lnSpc>
                <a:spcPct val="150000"/>
              </a:lnSpc>
            </a:pPr>
            <a:r>
              <a:rPr lang="es-MX" altLang="es-ES" sz="1400" dirty="0">
                <a:latin typeface="Arial" panose="020B0604020202020204" pitchFamily="34" charset="0"/>
              </a:rPr>
              <a:t>Vainilla</a:t>
            </a:r>
            <a:endParaRPr lang="es-MX" altLang="es-ES" sz="1400" dirty="0">
              <a:latin typeface="Arial" panose="020B0604020202020204" pitchFamily="34" charset="0"/>
            </a:endParaRPr>
          </a:p>
          <a:p>
            <a:pPr>
              <a:lnSpc>
                <a:spcPct val="150000"/>
              </a:lnSpc>
            </a:pPr>
            <a:r>
              <a:rPr lang="es-MX" altLang="es-ES" sz="1400" dirty="0">
                <a:latin typeface="Arial" panose="020B0604020202020204" pitchFamily="34" charset="0"/>
              </a:rPr>
              <a:t>Chocolate / Café</a:t>
            </a:r>
            <a:endParaRPr lang="es-ES" altLang="es-ES" sz="1400" dirty="0">
              <a:latin typeface="Arial" panose="020B0604020202020204" pitchFamily="34" charset="0"/>
            </a:endParaRPr>
          </a:p>
        </p:txBody>
      </p:sp>
      <p:sp>
        <p:nvSpPr>
          <p:cNvPr id="25612" name="Text Box 12"/>
          <p:cNvSpPr txBox="1"/>
          <p:nvPr/>
        </p:nvSpPr>
        <p:spPr>
          <a:xfrm>
            <a:off x="8115300" y="1858963"/>
            <a:ext cx="2362200" cy="1383665"/>
          </a:xfrm>
          <a:prstGeom prst="rect">
            <a:avLst/>
          </a:prstGeom>
          <a:noFill/>
          <a:ln w="9525">
            <a:noFill/>
          </a:ln>
        </p:spPr>
        <p:txBody>
          <a:bodyPr>
            <a:spAutoFit/>
          </a:bodyPr>
          <a:p>
            <a:pPr>
              <a:lnSpc>
                <a:spcPct val="150000"/>
              </a:lnSpc>
            </a:pPr>
            <a:r>
              <a:rPr lang="es-MX" altLang="es-ES" sz="1400" dirty="0">
                <a:latin typeface="Arial" panose="020B0604020202020204" pitchFamily="34" charset="0"/>
              </a:rPr>
              <a:t>Mermelada de frutos rojo</a:t>
            </a:r>
            <a:endParaRPr lang="es-MX" altLang="es-ES" sz="1400" dirty="0">
              <a:latin typeface="Arial" panose="020B0604020202020204" pitchFamily="34" charset="0"/>
            </a:endParaRPr>
          </a:p>
          <a:p>
            <a:pPr>
              <a:lnSpc>
                <a:spcPct val="150000"/>
              </a:lnSpc>
            </a:pPr>
            <a:r>
              <a:rPr lang="es-MX" altLang="es-ES" sz="1400" dirty="0">
                <a:latin typeface="Arial" panose="020B0604020202020204" pitchFamily="34" charset="0"/>
              </a:rPr>
              <a:t>Frutas secas</a:t>
            </a:r>
            <a:endParaRPr lang="es-MX" altLang="es-ES" sz="1400" dirty="0">
              <a:latin typeface="Arial" panose="020B0604020202020204" pitchFamily="34" charset="0"/>
            </a:endParaRPr>
          </a:p>
          <a:p>
            <a:pPr>
              <a:lnSpc>
                <a:spcPct val="150000"/>
              </a:lnSpc>
            </a:pPr>
            <a:endParaRPr lang="es-MX" altLang="es-ES" sz="1400" dirty="0">
              <a:latin typeface="Arial" panose="020B0604020202020204" pitchFamily="34" charset="0"/>
            </a:endParaRPr>
          </a:p>
          <a:p>
            <a:pPr>
              <a:lnSpc>
                <a:spcPct val="150000"/>
              </a:lnSpc>
            </a:pPr>
            <a:r>
              <a:rPr lang="es-MX" altLang="es-ES" sz="1400" dirty="0">
                <a:latin typeface="Arial" panose="020B0604020202020204" pitchFamily="34" charset="0"/>
              </a:rPr>
              <a:t>Regaliz / Pimentón</a:t>
            </a:r>
            <a:endParaRPr lang="es-ES" altLang="es-ES" sz="1400" dirty="0">
              <a:latin typeface="Arial" panose="020B0604020202020204" pitchFamily="34" charset="0"/>
            </a:endParaRPr>
          </a:p>
        </p:txBody>
      </p:sp>
      <p:sp>
        <p:nvSpPr>
          <p:cNvPr id="25613" name="Rectangle 13"/>
          <p:cNvSpPr/>
          <p:nvPr/>
        </p:nvSpPr>
        <p:spPr>
          <a:xfrm>
            <a:off x="6086475" y="1657350"/>
            <a:ext cx="142875" cy="142875"/>
          </a:xfrm>
          <a:prstGeom prst="rect">
            <a:avLst/>
          </a:prstGeom>
          <a:solidFill>
            <a:srgbClr val="711D55"/>
          </a:solidFill>
          <a:ln w="9525">
            <a:noFill/>
          </a:ln>
        </p:spPr>
        <p:txBody>
          <a:bodyPr wrap="none" anchor="ctr"/>
          <a:p>
            <a:endParaRPr lang="es-ES" altLang="es-ES" dirty="0">
              <a:latin typeface="Arial" panose="020B0604020202020204" pitchFamily="34" charset="0"/>
            </a:endParaRPr>
          </a:p>
        </p:txBody>
      </p:sp>
      <p:sp>
        <p:nvSpPr>
          <p:cNvPr id="25614" name="Line 14"/>
          <p:cNvSpPr/>
          <p:nvPr/>
        </p:nvSpPr>
        <p:spPr>
          <a:xfrm>
            <a:off x="6086475" y="1789113"/>
            <a:ext cx="4267200" cy="0"/>
          </a:xfrm>
          <a:prstGeom prst="line">
            <a:avLst/>
          </a:prstGeom>
          <a:ln w="9525" cap="flat" cmpd="sng">
            <a:solidFill>
              <a:srgbClr val="711D55"/>
            </a:solidFill>
            <a:prstDash val="solid"/>
            <a:headEnd type="none" w="med" len="med"/>
            <a:tailEnd type="none" w="med" len="med"/>
          </a:ln>
        </p:spPr>
      </p:sp>
      <p:sp>
        <p:nvSpPr>
          <p:cNvPr id="25615" name="Rectangle 15"/>
          <p:cNvSpPr/>
          <p:nvPr/>
        </p:nvSpPr>
        <p:spPr>
          <a:xfrm>
            <a:off x="6086475" y="3851275"/>
            <a:ext cx="142875" cy="142875"/>
          </a:xfrm>
          <a:prstGeom prst="rect">
            <a:avLst/>
          </a:prstGeom>
          <a:solidFill>
            <a:srgbClr val="711D55"/>
          </a:solidFill>
          <a:ln w="9525">
            <a:noFill/>
          </a:ln>
        </p:spPr>
        <p:txBody>
          <a:bodyPr wrap="none" anchor="ctr"/>
          <a:p>
            <a:endParaRPr lang="es-ES" altLang="es-ES" dirty="0">
              <a:latin typeface="Arial" panose="020B0604020202020204" pitchFamily="34" charset="0"/>
            </a:endParaRPr>
          </a:p>
        </p:txBody>
      </p:sp>
      <p:sp>
        <p:nvSpPr>
          <p:cNvPr id="25616" name="Line 16"/>
          <p:cNvSpPr/>
          <p:nvPr/>
        </p:nvSpPr>
        <p:spPr>
          <a:xfrm>
            <a:off x="6086475" y="3983038"/>
            <a:ext cx="4267200" cy="0"/>
          </a:xfrm>
          <a:prstGeom prst="line">
            <a:avLst/>
          </a:prstGeom>
          <a:ln w="9525" cap="flat" cmpd="sng">
            <a:solidFill>
              <a:srgbClr val="711D55"/>
            </a:solidFill>
            <a:prstDash val="solid"/>
            <a:headEnd type="none" w="med" len="med"/>
            <a:tailEnd type="none" w="med" len="med"/>
          </a:ln>
        </p:spPr>
      </p:sp>
      <p:sp>
        <p:nvSpPr>
          <p:cNvPr id="25617" name="Rectangle 17"/>
          <p:cNvSpPr/>
          <p:nvPr/>
        </p:nvSpPr>
        <p:spPr>
          <a:xfrm>
            <a:off x="6086475" y="5054600"/>
            <a:ext cx="142875" cy="142875"/>
          </a:xfrm>
          <a:prstGeom prst="rect">
            <a:avLst/>
          </a:prstGeom>
          <a:solidFill>
            <a:srgbClr val="711D55"/>
          </a:solidFill>
          <a:ln w="9525">
            <a:noFill/>
          </a:ln>
        </p:spPr>
        <p:txBody>
          <a:bodyPr wrap="none" anchor="ctr"/>
          <a:p>
            <a:endParaRPr lang="es-ES" altLang="es-ES" dirty="0">
              <a:latin typeface="Arial" panose="020B0604020202020204" pitchFamily="34" charset="0"/>
            </a:endParaRPr>
          </a:p>
        </p:txBody>
      </p:sp>
      <p:sp>
        <p:nvSpPr>
          <p:cNvPr id="25618" name="Line 18"/>
          <p:cNvSpPr/>
          <p:nvPr/>
        </p:nvSpPr>
        <p:spPr>
          <a:xfrm>
            <a:off x="6086475" y="5186363"/>
            <a:ext cx="4267200" cy="0"/>
          </a:xfrm>
          <a:prstGeom prst="line">
            <a:avLst/>
          </a:prstGeom>
          <a:ln w="9525" cap="flat" cmpd="sng">
            <a:solidFill>
              <a:srgbClr val="711D55"/>
            </a:solidFill>
            <a:prstDash val="solid"/>
            <a:headEnd type="none" w="med" len="med"/>
            <a:tailEnd type="none" w="med" len="med"/>
          </a:ln>
        </p:spPr>
      </p:sp>
      <p:sp>
        <p:nvSpPr>
          <p:cNvPr id="25619" name="Text Box 19"/>
          <p:cNvSpPr txBox="1"/>
          <p:nvPr/>
        </p:nvSpPr>
        <p:spPr>
          <a:xfrm>
            <a:off x="6276975" y="1452563"/>
            <a:ext cx="1922780" cy="337185"/>
          </a:xfrm>
          <a:prstGeom prst="rect">
            <a:avLst/>
          </a:prstGeom>
          <a:noFill/>
          <a:ln w="9525">
            <a:noFill/>
          </a:ln>
        </p:spPr>
        <p:txBody>
          <a:bodyPr wrap="none">
            <a:spAutoFit/>
          </a:bodyPr>
          <a:p>
            <a:r>
              <a:rPr lang="es-MX" altLang="es-ES" sz="1600" b="1" dirty="0">
                <a:solidFill>
                  <a:srgbClr val="711D55"/>
                </a:solidFill>
                <a:latin typeface="Arial" panose="020B0604020202020204" pitchFamily="34" charset="0"/>
              </a:rPr>
              <a:t>Aromas primarios</a:t>
            </a:r>
            <a:endParaRPr lang="es-ES" altLang="es-ES" sz="1600" b="1" dirty="0">
              <a:solidFill>
                <a:srgbClr val="711D55"/>
              </a:solidFill>
              <a:latin typeface="Arial" panose="020B0604020202020204" pitchFamily="34" charset="0"/>
            </a:endParaRPr>
          </a:p>
        </p:txBody>
      </p:sp>
      <p:sp>
        <p:nvSpPr>
          <p:cNvPr id="25620" name="Text Box 20"/>
          <p:cNvSpPr txBox="1"/>
          <p:nvPr/>
        </p:nvSpPr>
        <p:spPr>
          <a:xfrm>
            <a:off x="6219825" y="3638550"/>
            <a:ext cx="2192655" cy="337185"/>
          </a:xfrm>
          <a:prstGeom prst="rect">
            <a:avLst/>
          </a:prstGeom>
          <a:noFill/>
          <a:ln w="9525">
            <a:noFill/>
          </a:ln>
        </p:spPr>
        <p:txBody>
          <a:bodyPr wrap="none">
            <a:spAutoFit/>
          </a:bodyPr>
          <a:p>
            <a:r>
              <a:rPr lang="es-MX" altLang="es-ES" sz="1600" b="1" dirty="0">
                <a:solidFill>
                  <a:srgbClr val="711D55"/>
                </a:solidFill>
                <a:latin typeface="Arial" panose="020B0604020202020204" pitchFamily="34" charset="0"/>
              </a:rPr>
              <a:t>Aromas secundarios</a:t>
            </a:r>
            <a:endParaRPr lang="es-ES" altLang="es-ES" sz="1600" b="1" dirty="0">
              <a:solidFill>
                <a:srgbClr val="711D55"/>
              </a:solidFill>
              <a:latin typeface="Arial" panose="020B0604020202020204" pitchFamily="34" charset="0"/>
            </a:endParaRPr>
          </a:p>
        </p:txBody>
      </p:sp>
      <p:sp>
        <p:nvSpPr>
          <p:cNvPr id="25621" name="Text Box 21"/>
          <p:cNvSpPr txBox="1"/>
          <p:nvPr/>
        </p:nvSpPr>
        <p:spPr>
          <a:xfrm>
            <a:off x="6219825" y="4865688"/>
            <a:ext cx="1911985" cy="337185"/>
          </a:xfrm>
          <a:prstGeom prst="rect">
            <a:avLst/>
          </a:prstGeom>
          <a:noFill/>
          <a:ln w="9525">
            <a:noFill/>
          </a:ln>
        </p:spPr>
        <p:txBody>
          <a:bodyPr wrap="none">
            <a:spAutoFit/>
          </a:bodyPr>
          <a:p>
            <a:r>
              <a:rPr lang="es-MX" altLang="es-ES" sz="1600" b="1" dirty="0">
                <a:solidFill>
                  <a:srgbClr val="711D55"/>
                </a:solidFill>
                <a:latin typeface="Arial" panose="020B0604020202020204" pitchFamily="34" charset="0"/>
              </a:rPr>
              <a:t>Aromas terciarios</a:t>
            </a:r>
            <a:endParaRPr lang="es-ES" altLang="es-ES" sz="1600" b="1" dirty="0">
              <a:solidFill>
                <a:srgbClr val="711D55"/>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fade">
                                      <p:cBhvr>
                                        <p:cTn id="7" dur="2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5"/>
          <p:cNvSpPr/>
          <p:nvPr/>
        </p:nvSpPr>
        <p:spPr>
          <a:xfrm>
            <a:off x="5592763" y="0"/>
            <a:ext cx="5075237" cy="847725"/>
          </a:xfrm>
          <a:prstGeom prst="rect">
            <a:avLst/>
          </a:prstGeom>
          <a:solidFill>
            <a:srgbClr val="711D55"/>
          </a:solidFill>
          <a:ln w="9525">
            <a:noFill/>
          </a:ln>
        </p:spPr>
        <p:txBody>
          <a:bodyPr wrap="none" anchor="ctr"/>
          <a:p>
            <a:pPr algn="r"/>
            <a:endParaRPr lang="es-ES" altLang="es-ES" u="sng" dirty="0">
              <a:solidFill>
                <a:schemeClr val="folHlink"/>
              </a:solidFill>
              <a:latin typeface="Arial" panose="020B0604020202020204" pitchFamily="34" charset="0"/>
            </a:endParaRPr>
          </a:p>
          <a:p>
            <a:pPr algn="r"/>
            <a:endParaRPr lang="es-ES" altLang="es-ES" u="sng" dirty="0">
              <a:solidFill>
                <a:schemeClr val="folHlink"/>
              </a:solidFill>
              <a:latin typeface="Arial" panose="020B0604020202020204" pitchFamily="34" charset="0"/>
            </a:endParaRPr>
          </a:p>
        </p:txBody>
      </p:sp>
      <p:sp>
        <p:nvSpPr>
          <p:cNvPr id="53254" name="Text Box 6"/>
          <p:cNvSpPr txBox="1"/>
          <p:nvPr/>
        </p:nvSpPr>
        <p:spPr>
          <a:xfrm>
            <a:off x="4213225" y="354013"/>
            <a:ext cx="6308725" cy="645160"/>
          </a:xfrm>
          <a:prstGeom prst="rect">
            <a:avLst/>
          </a:prstGeom>
          <a:noFill/>
          <a:ln w="9525">
            <a:noFill/>
          </a:ln>
        </p:spPr>
        <p:txBody>
          <a:bodyPr>
            <a:spAutoFit/>
          </a:bodyPr>
          <a:p>
            <a:pPr algn="r">
              <a:lnSpc>
                <a:spcPct val="50000"/>
              </a:lnSpc>
              <a:spcBef>
                <a:spcPct val="50000"/>
              </a:spcBef>
            </a:pPr>
            <a:r>
              <a:rPr lang="es-ES" altLang="es-ES" b="1" dirty="0">
                <a:solidFill>
                  <a:schemeClr val="bg1"/>
                </a:solidFill>
                <a:latin typeface="Arial" panose="020B0604020202020204" pitchFamily="34" charset="0"/>
              </a:rPr>
              <a:t>BONARDA</a:t>
            </a:r>
            <a:endParaRPr lang="es-ES" altLang="es-ES" dirty="0">
              <a:solidFill>
                <a:schemeClr val="bg1"/>
              </a:solidFill>
              <a:latin typeface="Arial" panose="020B0604020202020204" pitchFamily="34" charset="0"/>
            </a:endParaRPr>
          </a:p>
          <a:p>
            <a:pPr algn="ctr">
              <a:spcBef>
                <a:spcPct val="50000"/>
              </a:spcBef>
            </a:pPr>
            <a:endParaRPr lang="es-ES" altLang="es-ES" dirty="0">
              <a:solidFill>
                <a:schemeClr val="bg1"/>
              </a:solidFill>
              <a:latin typeface="Arial" panose="020B0604020202020204" pitchFamily="34" charset="0"/>
            </a:endParaRPr>
          </a:p>
        </p:txBody>
      </p:sp>
      <p:pic>
        <p:nvPicPr>
          <p:cNvPr id="24580" name="Picture 7" descr="cabeceraBasico"/>
          <p:cNvPicPr>
            <a:picLocks noChangeAspect="1"/>
          </p:cNvPicPr>
          <p:nvPr/>
        </p:nvPicPr>
        <p:blipFill>
          <a:blip r:embed="rId1"/>
          <a:stretch>
            <a:fillRect/>
          </a:stretch>
        </p:blipFill>
        <p:spPr>
          <a:xfrm>
            <a:off x="1676400" y="119063"/>
            <a:ext cx="3857625" cy="596900"/>
          </a:xfrm>
          <a:prstGeom prst="rect">
            <a:avLst/>
          </a:prstGeom>
          <a:noFill/>
          <a:ln w="9525">
            <a:noFill/>
          </a:ln>
        </p:spPr>
      </p:pic>
      <p:sp>
        <p:nvSpPr>
          <p:cNvPr id="24581" name="Rectangle 8"/>
          <p:cNvSpPr/>
          <p:nvPr/>
        </p:nvSpPr>
        <p:spPr>
          <a:xfrm>
            <a:off x="1524000" y="776288"/>
            <a:ext cx="4156075" cy="74612"/>
          </a:xfrm>
          <a:prstGeom prst="rect">
            <a:avLst/>
          </a:prstGeom>
          <a:solidFill>
            <a:srgbClr val="711D55"/>
          </a:solidFill>
          <a:ln w="9525">
            <a:noFill/>
          </a:ln>
        </p:spPr>
        <p:txBody>
          <a:bodyPr wrap="none" anchor="ctr"/>
          <a:p>
            <a:pPr algn="r"/>
            <a:endParaRPr lang="es-ES" altLang="es-ES" u="sng" dirty="0">
              <a:solidFill>
                <a:schemeClr val="folHlink"/>
              </a:solidFill>
              <a:latin typeface="Arial" panose="020B0604020202020204" pitchFamily="34" charset="0"/>
            </a:endParaRPr>
          </a:p>
          <a:p>
            <a:pPr algn="r"/>
            <a:endParaRPr lang="es-ES" altLang="es-ES" u="sng" dirty="0">
              <a:solidFill>
                <a:schemeClr val="folHlink"/>
              </a:solidFill>
              <a:latin typeface="Arial" panose="020B0604020202020204" pitchFamily="34" charset="0"/>
            </a:endParaRPr>
          </a:p>
        </p:txBody>
      </p:sp>
      <p:sp>
        <p:nvSpPr>
          <p:cNvPr id="24582" name="Text Box 9"/>
          <p:cNvSpPr txBox="1"/>
          <p:nvPr/>
        </p:nvSpPr>
        <p:spPr>
          <a:xfrm>
            <a:off x="6115050" y="1822450"/>
            <a:ext cx="1066800" cy="368300"/>
          </a:xfrm>
          <a:prstGeom prst="rect">
            <a:avLst/>
          </a:prstGeom>
          <a:noFill/>
          <a:ln w="9525">
            <a:noFill/>
          </a:ln>
        </p:spPr>
        <p:txBody>
          <a:bodyPr>
            <a:spAutoFit/>
          </a:bodyPr>
          <a:p>
            <a:pPr>
              <a:lnSpc>
                <a:spcPct val="150000"/>
              </a:lnSpc>
            </a:pPr>
            <a:r>
              <a:rPr lang="es-MX" altLang="es-ES" sz="1200" b="1" dirty="0">
                <a:latin typeface="Arial" panose="020B0604020202020204" pitchFamily="34" charset="0"/>
              </a:rPr>
              <a:t>FRUTADO</a:t>
            </a:r>
            <a:endParaRPr lang="es-ES" altLang="es-ES" sz="1200" b="1" dirty="0">
              <a:latin typeface="Arial" panose="020B0604020202020204" pitchFamily="34" charset="0"/>
            </a:endParaRPr>
          </a:p>
        </p:txBody>
      </p:sp>
      <p:sp>
        <p:nvSpPr>
          <p:cNvPr id="24583" name="Text Box 10"/>
          <p:cNvSpPr txBox="1"/>
          <p:nvPr/>
        </p:nvSpPr>
        <p:spPr>
          <a:xfrm>
            <a:off x="6124575" y="2871788"/>
            <a:ext cx="3143250" cy="306705"/>
          </a:xfrm>
          <a:prstGeom prst="rect">
            <a:avLst/>
          </a:prstGeom>
          <a:noFill/>
          <a:ln w="9525">
            <a:noFill/>
          </a:ln>
        </p:spPr>
        <p:txBody>
          <a:bodyPr wrap="none">
            <a:spAutoFit/>
          </a:bodyPr>
          <a:p>
            <a:r>
              <a:rPr lang="es-MX" altLang="es-ES" sz="1400" b="1" dirty="0">
                <a:latin typeface="Arial" panose="020B0604020202020204" pitchFamily="34" charset="0"/>
              </a:rPr>
              <a:t>A R O M A S   S E C U N D A R I O S</a:t>
            </a:r>
            <a:endParaRPr lang="es-ES" altLang="es-ES" sz="1400" b="1" dirty="0">
              <a:latin typeface="Arial" panose="020B0604020202020204" pitchFamily="34" charset="0"/>
            </a:endParaRPr>
          </a:p>
        </p:txBody>
      </p:sp>
      <p:sp>
        <p:nvSpPr>
          <p:cNvPr id="24584" name="Text Box 11"/>
          <p:cNvSpPr txBox="1"/>
          <p:nvPr/>
        </p:nvSpPr>
        <p:spPr>
          <a:xfrm>
            <a:off x="6124575" y="4211638"/>
            <a:ext cx="2876550" cy="306705"/>
          </a:xfrm>
          <a:prstGeom prst="rect">
            <a:avLst/>
          </a:prstGeom>
          <a:noFill/>
          <a:ln w="9525">
            <a:noFill/>
          </a:ln>
        </p:spPr>
        <p:txBody>
          <a:bodyPr wrap="none">
            <a:spAutoFit/>
          </a:bodyPr>
          <a:p>
            <a:r>
              <a:rPr lang="es-MX" altLang="es-ES" sz="1400" b="1" dirty="0">
                <a:latin typeface="Arial" panose="020B0604020202020204" pitchFamily="34" charset="0"/>
              </a:rPr>
              <a:t>A R O M A S   T E R C I A R I O S</a:t>
            </a:r>
            <a:endParaRPr lang="es-ES" altLang="es-ES" sz="1400" b="1" dirty="0">
              <a:latin typeface="Arial" panose="020B0604020202020204" pitchFamily="34" charset="0"/>
            </a:endParaRPr>
          </a:p>
        </p:txBody>
      </p:sp>
      <p:sp>
        <p:nvSpPr>
          <p:cNvPr id="24585" name="Text Box 12"/>
          <p:cNvSpPr txBox="1"/>
          <p:nvPr/>
        </p:nvSpPr>
        <p:spPr>
          <a:xfrm>
            <a:off x="6115050" y="3236913"/>
            <a:ext cx="1524000" cy="386080"/>
          </a:xfrm>
          <a:prstGeom prst="rect">
            <a:avLst/>
          </a:prstGeom>
          <a:noFill/>
          <a:ln w="9525">
            <a:noFill/>
          </a:ln>
        </p:spPr>
        <p:txBody>
          <a:bodyPr>
            <a:spAutoFit/>
          </a:bodyPr>
          <a:p>
            <a:pPr>
              <a:lnSpc>
                <a:spcPct val="160000"/>
              </a:lnSpc>
            </a:pPr>
            <a:r>
              <a:rPr lang="es-MX" altLang="es-ES" sz="1200" b="1" dirty="0">
                <a:latin typeface="Arial" panose="020B0604020202020204" pitchFamily="34" charset="0"/>
              </a:rPr>
              <a:t>FERMENTACIÓN</a:t>
            </a:r>
            <a:endParaRPr lang="es-ES" altLang="es-ES" sz="1200" b="1" dirty="0">
              <a:latin typeface="Arial" panose="020B0604020202020204" pitchFamily="34" charset="0"/>
            </a:endParaRPr>
          </a:p>
        </p:txBody>
      </p:sp>
      <p:sp>
        <p:nvSpPr>
          <p:cNvPr id="24586" name="Text Box 13"/>
          <p:cNvSpPr txBox="1"/>
          <p:nvPr/>
        </p:nvSpPr>
        <p:spPr>
          <a:xfrm>
            <a:off x="6115050" y="1457325"/>
            <a:ext cx="2734310" cy="306705"/>
          </a:xfrm>
          <a:prstGeom prst="rect">
            <a:avLst/>
          </a:prstGeom>
          <a:noFill/>
          <a:ln w="9525">
            <a:noFill/>
          </a:ln>
        </p:spPr>
        <p:txBody>
          <a:bodyPr wrap="none">
            <a:spAutoFit/>
          </a:bodyPr>
          <a:p>
            <a:r>
              <a:rPr lang="es-MX" altLang="es-ES" sz="1400" b="1" dirty="0">
                <a:latin typeface="Arial" panose="020B0604020202020204" pitchFamily="34" charset="0"/>
              </a:rPr>
              <a:t>A R O M A S   P R I M A R I O S</a:t>
            </a:r>
            <a:endParaRPr lang="es-ES" altLang="es-ES" sz="1400" b="1" dirty="0">
              <a:latin typeface="Arial" panose="020B0604020202020204" pitchFamily="34" charset="0"/>
            </a:endParaRPr>
          </a:p>
        </p:txBody>
      </p:sp>
      <p:sp>
        <p:nvSpPr>
          <p:cNvPr id="24587" name="Text Box 14"/>
          <p:cNvSpPr txBox="1"/>
          <p:nvPr/>
        </p:nvSpPr>
        <p:spPr>
          <a:xfrm>
            <a:off x="6115050" y="4583113"/>
            <a:ext cx="1105535" cy="645160"/>
          </a:xfrm>
          <a:prstGeom prst="rect">
            <a:avLst/>
          </a:prstGeom>
          <a:noFill/>
          <a:ln w="9525">
            <a:noFill/>
          </a:ln>
        </p:spPr>
        <p:txBody>
          <a:bodyPr wrap="none">
            <a:spAutoFit/>
          </a:bodyPr>
          <a:p>
            <a:pPr>
              <a:lnSpc>
                <a:spcPct val="150000"/>
              </a:lnSpc>
            </a:pPr>
            <a:r>
              <a:rPr lang="es-MX" altLang="es-ES" sz="1200" b="1" dirty="0">
                <a:latin typeface="Arial" panose="020B0604020202020204" pitchFamily="34" charset="0"/>
              </a:rPr>
              <a:t>BALSÁMICO</a:t>
            </a:r>
            <a:endParaRPr lang="es-ES" altLang="es-ES" sz="1200" b="1" dirty="0">
              <a:latin typeface="Arial" panose="020B0604020202020204" pitchFamily="34" charset="0"/>
            </a:endParaRPr>
          </a:p>
          <a:p>
            <a:pPr>
              <a:lnSpc>
                <a:spcPct val="150000"/>
              </a:lnSpc>
            </a:pPr>
            <a:r>
              <a:rPr lang="es-MX" altLang="es-ES" sz="1200" b="1" dirty="0">
                <a:latin typeface="Arial" panose="020B0604020202020204" pitchFamily="34" charset="0"/>
              </a:rPr>
              <a:t>VEGETAL</a:t>
            </a:r>
            <a:endParaRPr lang="es-ES" altLang="es-ES" sz="1200" b="1" dirty="0">
              <a:latin typeface="Arial" panose="020B0604020202020204" pitchFamily="34" charset="0"/>
            </a:endParaRPr>
          </a:p>
        </p:txBody>
      </p:sp>
      <p:sp>
        <p:nvSpPr>
          <p:cNvPr id="24588" name="Line 15"/>
          <p:cNvSpPr/>
          <p:nvPr/>
        </p:nvSpPr>
        <p:spPr>
          <a:xfrm flipH="1">
            <a:off x="6191250" y="1793875"/>
            <a:ext cx="4340225" cy="0"/>
          </a:xfrm>
          <a:prstGeom prst="line">
            <a:avLst/>
          </a:prstGeom>
          <a:ln w="12700" cap="flat" cmpd="sng">
            <a:solidFill>
              <a:srgbClr val="711D55"/>
            </a:solidFill>
            <a:prstDash val="solid"/>
            <a:headEnd type="none" w="med" len="med"/>
            <a:tailEnd type="none" w="med" len="med"/>
          </a:ln>
        </p:spPr>
      </p:sp>
      <p:sp>
        <p:nvSpPr>
          <p:cNvPr id="24589" name="Line 16"/>
          <p:cNvSpPr/>
          <p:nvPr/>
        </p:nvSpPr>
        <p:spPr>
          <a:xfrm flipH="1">
            <a:off x="6191250" y="3224213"/>
            <a:ext cx="4419600" cy="0"/>
          </a:xfrm>
          <a:prstGeom prst="line">
            <a:avLst/>
          </a:prstGeom>
          <a:ln w="12700" cap="flat" cmpd="sng">
            <a:solidFill>
              <a:srgbClr val="711D55"/>
            </a:solidFill>
            <a:prstDash val="solid"/>
            <a:headEnd type="none" w="med" len="med"/>
            <a:tailEnd type="none" w="med" len="med"/>
          </a:ln>
        </p:spPr>
      </p:sp>
      <p:sp>
        <p:nvSpPr>
          <p:cNvPr id="24590" name="Line 17"/>
          <p:cNvSpPr/>
          <p:nvPr/>
        </p:nvSpPr>
        <p:spPr>
          <a:xfrm flipH="1">
            <a:off x="6191250" y="4565650"/>
            <a:ext cx="4419600" cy="0"/>
          </a:xfrm>
          <a:prstGeom prst="line">
            <a:avLst/>
          </a:prstGeom>
          <a:ln w="12700" cap="flat" cmpd="sng">
            <a:solidFill>
              <a:srgbClr val="711D55"/>
            </a:solidFill>
            <a:prstDash val="solid"/>
            <a:headEnd type="none" w="med" len="med"/>
            <a:tailEnd type="none" w="med" len="med"/>
          </a:ln>
        </p:spPr>
      </p:sp>
      <p:sp>
        <p:nvSpPr>
          <p:cNvPr id="24591" name="Text Box 18"/>
          <p:cNvSpPr txBox="1"/>
          <p:nvPr/>
        </p:nvSpPr>
        <p:spPr>
          <a:xfrm>
            <a:off x="8248650" y="1778000"/>
            <a:ext cx="2438400" cy="414020"/>
          </a:xfrm>
          <a:prstGeom prst="rect">
            <a:avLst/>
          </a:prstGeom>
          <a:noFill/>
          <a:ln w="9525">
            <a:noFill/>
          </a:ln>
        </p:spPr>
        <p:txBody>
          <a:bodyPr>
            <a:spAutoFit/>
          </a:bodyPr>
          <a:p>
            <a:pPr>
              <a:lnSpc>
                <a:spcPct val="150000"/>
              </a:lnSpc>
            </a:pPr>
            <a:r>
              <a:rPr lang="es-MX" altLang="es-ES" sz="1400" dirty="0">
                <a:latin typeface="Arial" panose="020B0604020202020204" pitchFamily="34" charset="0"/>
              </a:rPr>
              <a:t>Guinda / Mora / Ciruela</a:t>
            </a:r>
            <a:endParaRPr lang="es-ES" altLang="es-ES" sz="1400" dirty="0">
              <a:latin typeface="Arial" panose="020B0604020202020204" pitchFamily="34" charset="0"/>
            </a:endParaRPr>
          </a:p>
        </p:txBody>
      </p:sp>
      <p:sp>
        <p:nvSpPr>
          <p:cNvPr id="24592" name="Text Box 19"/>
          <p:cNvSpPr txBox="1"/>
          <p:nvPr/>
        </p:nvSpPr>
        <p:spPr>
          <a:xfrm>
            <a:off x="8248650" y="3225800"/>
            <a:ext cx="1524000" cy="414020"/>
          </a:xfrm>
          <a:prstGeom prst="rect">
            <a:avLst/>
          </a:prstGeom>
          <a:noFill/>
          <a:ln w="9525">
            <a:noFill/>
          </a:ln>
        </p:spPr>
        <p:txBody>
          <a:bodyPr>
            <a:spAutoFit/>
          </a:bodyPr>
          <a:p>
            <a:pPr>
              <a:lnSpc>
                <a:spcPct val="150000"/>
              </a:lnSpc>
            </a:pPr>
            <a:r>
              <a:rPr lang="es-MX" altLang="es-ES" sz="1400" dirty="0">
                <a:latin typeface="Arial" panose="020B0604020202020204" pitchFamily="34" charset="0"/>
              </a:rPr>
              <a:t>Levadura</a:t>
            </a:r>
            <a:endParaRPr lang="es-ES" altLang="es-ES" sz="1400" dirty="0">
              <a:latin typeface="Arial" panose="020B0604020202020204" pitchFamily="34" charset="0"/>
            </a:endParaRPr>
          </a:p>
        </p:txBody>
      </p:sp>
      <p:sp>
        <p:nvSpPr>
          <p:cNvPr id="24593" name="Text Box 20"/>
          <p:cNvSpPr txBox="1"/>
          <p:nvPr/>
        </p:nvSpPr>
        <p:spPr>
          <a:xfrm>
            <a:off x="8248650" y="4535488"/>
            <a:ext cx="1143000" cy="737235"/>
          </a:xfrm>
          <a:prstGeom prst="rect">
            <a:avLst/>
          </a:prstGeom>
          <a:noFill/>
          <a:ln w="9525">
            <a:noFill/>
          </a:ln>
        </p:spPr>
        <p:txBody>
          <a:bodyPr>
            <a:spAutoFit/>
          </a:bodyPr>
          <a:p>
            <a:pPr>
              <a:lnSpc>
                <a:spcPct val="150000"/>
              </a:lnSpc>
            </a:pPr>
            <a:r>
              <a:rPr lang="es-MX" altLang="es-ES" sz="1400" dirty="0">
                <a:latin typeface="Arial" panose="020B0604020202020204" pitchFamily="34" charset="0"/>
              </a:rPr>
              <a:t>Vainilla</a:t>
            </a:r>
            <a:endParaRPr lang="es-MX" altLang="es-ES" sz="1400" dirty="0">
              <a:latin typeface="Arial" panose="020B0604020202020204" pitchFamily="34" charset="0"/>
            </a:endParaRPr>
          </a:p>
          <a:p>
            <a:pPr>
              <a:lnSpc>
                <a:spcPct val="150000"/>
              </a:lnSpc>
            </a:pPr>
            <a:r>
              <a:rPr lang="es-MX" altLang="es-ES" sz="1400" dirty="0">
                <a:latin typeface="Arial" panose="020B0604020202020204" pitchFamily="34" charset="0"/>
              </a:rPr>
              <a:t>Roble</a:t>
            </a:r>
            <a:endParaRPr lang="es-ES" altLang="es-ES" sz="1400" dirty="0">
              <a:latin typeface="Arial" panose="020B0604020202020204" pitchFamily="34" charset="0"/>
            </a:endParaRPr>
          </a:p>
        </p:txBody>
      </p:sp>
      <p:pic>
        <p:nvPicPr>
          <p:cNvPr id="24594" name="Picture 21" descr="BONARDA"/>
          <p:cNvPicPr>
            <a:picLocks noChangeAspect="1"/>
          </p:cNvPicPr>
          <p:nvPr/>
        </p:nvPicPr>
        <p:blipFill>
          <a:blip r:embed="rId2"/>
          <a:stretch>
            <a:fillRect/>
          </a:stretch>
        </p:blipFill>
        <p:spPr>
          <a:xfrm>
            <a:off x="2128838" y="923925"/>
            <a:ext cx="3248025" cy="5807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fade">
                                      <p:cBhvr>
                                        <p:cTn id="7" dur="2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 cstate="hqprint">
            <a:extLst>
              <a:ext uri="{28A0092B-C50C-407E-A947-70E740481C1C}">
                <a14:useLocalDpi xmlns:a14="http://schemas.microsoft.com/office/drawing/2010/main" val="0"/>
              </a:ext>
            </a:extLst>
          </a:blip>
          <a:srcRect l="13989" r="11400"/>
          <a:stretch>
            <a:fillRect/>
          </a:stretch>
        </p:blipFill>
        <p:spPr>
          <a:xfrm>
            <a:off x="10179804" y="5977346"/>
            <a:ext cx="1636275" cy="568233"/>
          </a:xfrm>
          <a:prstGeom prst="rect">
            <a:avLst/>
          </a:prstGeom>
        </p:spPr>
      </p:pic>
      <p:sp>
        <p:nvSpPr>
          <p:cNvPr id="3" name="Marcador de posición de contenido 2"/>
          <p:cNvSpPr/>
          <p:nvPr>
            <p:ph/>
          </p:nvPr>
        </p:nvSpPr>
        <p:spPr>
          <a:xfrm>
            <a:off x="1096645" y="1657350"/>
            <a:ext cx="10515600" cy="5811838"/>
          </a:xfrm>
        </p:spPr>
        <p:txBody>
          <a:bodyPr/>
          <a:p>
            <a:endParaRPr lang="es-E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5592763" y="0"/>
            <a:ext cx="5075237" cy="847725"/>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5620" name="AutoShape 19"/>
          <p:cNvSpPr/>
          <p:nvPr/>
        </p:nvSpPr>
        <p:spPr>
          <a:xfrm>
            <a:off x="4800600" y="333375"/>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25622" name="AutoShape 21"/>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3" name="Cuadro de texto 2"/>
          <p:cNvSpPr txBox="1"/>
          <p:nvPr/>
        </p:nvSpPr>
        <p:spPr>
          <a:xfrm>
            <a:off x="738505" y="1524000"/>
            <a:ext cx="10184130" cy="4154170"/>
          </a:xfrm>
          <a:prstGeom prst="rect">
            <a:avLst/>
          </a:prstGeom>
          <a:noFill/>
        </p:spPr>
        <p:txBody>
          <a:bodyPr wrap="square" rtlCol="0" anchor="t">
            <a:spAutoFit/>
          </a:bodyPr>
          <a:p>
            <a:r>
              <a:rPr lang="es-ES" altLang="en-US" sz="2400">
                <a:latin typeface="Arial Unicode MS" panose="020B0604020202020204" charset="-122"/>
                <a:ea typeface="Arial Unicode MS" panose="020B0604020202020204" charset="-122"/>
              </a:rPr>
              <a:t>La vid para la elaboración de vino es un cultivo presente prácticamente en todos los rincones del mundo, sin embargo los grandes países productores de vino se limitan a poco más de una decena.</a:t>
            </a:r>
            <a:endParaRPr lang="es-ES" altLang="en-US" sz="2400">
              <a:latin typeface="Arial Unicode MS" panose="020B0604020202020204" charset="-122"/>
              <a:ea typeface="Arial Unicode MS" panose="020B0604020202020204" charset="-122"/>
            </a:endParaRPr>
          </a:p>
          <a:p>
            <a:endParaRPr lang="es-ES" altLang="en-US" sz="2400">
              <a:latin typeface="Arial Unicode MS" panose="020B0604020202020204" charset="-122"/>
              <a:ea typeface="Arial Unicode MS" panose="020B0604020202020204" charset="-122"/>
            </a:endParaRPr>
          </a:p>
          <a:p>
            <a:endParaRPr lang="es-ES" altLang="en-US" sz="2400">
              <a:latin typeface="Arial Unicode MS" panose="020B0604020202020204" charset="-122"/>
              <a:ea typeface="Arial Unicode MS" panose="020B0604020202020204" charset="-122"/>
            </a:endParaRPr>
          </a:p>
          <a:p>
            <a:r>
              <a:rPr lang="es-ES" altLang="en-US" sz="2400">
                <a:latin typeface="Arial Unicode MS" panose="020B0604020202020204" charset="-122"/>
                <a:ea typeface="Arial Unicode MS" panose="020B0604020202020204" charset="-122"/>
              </a:rPr>
              <a:t>El cultivo actual de la vid en el mundo se ha extendido a dos franjas bastante definidas en las que hoy se elabora vino, situadas en ambos hemisferios: en el norte (Francia, España, Italia, Alemania, Portugal y Estados Unidos) y en el sur (Argentina, Chile, Australia, Sudáfrica y Nueva Zelanda)</a:t>
            </a:r>
            <a:endParaRPr lang="es-ES" altLang="en-US" sz="2400">
              <a:latin typeface="Arial Unicode MS" panose="020B0604020202020204" charset="-122"/>
              <a:ea typeface="Arial Unicode MS" panose="020B0604020202020204" charset="-122"/>
            </a:endParaRPr>
          </a:p>
          <a:p>
            <a:endParaRPr lang="es-ES" altLang="en-US" sz="2400">
              <a:latin typeface="Arial Unicode MS" panose="020B0604020202020204" charset="-122"/>
              <a:ea typeface="Arial Unicode MS" panose="020B0604020202020204" charset="-122"/>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5592763" y="0"/>
            <a:ext cx="5075237" cy="847725"/>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5620" name="AutoShape 19"/>
          <p:cNvSpPr/>
          <p:nvPr/>
        </p:nvSpPr>
        <p:spPr>
          <a:xfrm>
            <a:off x="4800600" y="333375"/>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25622" name="AutoShape 21"/>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pic>
        <p:nvPicPr>
          <p:cNvPr id="2" name="Imagen 1" descr="mapa_mundo_cultivo_vid"/>
          <p:cNvPicPr>
            <a:picLocks noChangeAspect="1"/>
          </p:cNvPicPr>
          <p:nvPr/>
        </p:nvPicPr>
        <p:blipFill>
          <a:blip r:embed="rId1"/>
          <a:stretch>
            <a:fillRect/>
          </a:stretch>
        </p:blipFill>
        <p:spPr>
          <a:xfrm>
            <a:off x="1677035" y="847725"/>
            <a:ext cx="8168640" cy="5572760"/>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5592763" y="0"/>
            <a:ext cx="5075237" cy="847725"/>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5603" name="Rectangle 2"/>
          <p:cNvSpPr/>
          <p:nvPr/>
        </p:nvSpPr>
        <p:spPr>
          <a:xfrm>
            <a:off x="1524000" y="776288"/>
            <a:ext cx="4156075" cy="74612"/>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s-ES" altLang="es-ES" dirty="0">
                <a:solidFill>
                  <a:srgbClr val="99CC00"/>
                </a:solidFill>
                <a:latin typeface="Arial" panose="020B0604020202020204" pitchFamily="34" charset="0"/>
              </a:rPr>
              <a:t> </a:t>
            </a:r>
            <a:endParaRPr lang="es-ES" altLang="es-ES" dirty="0">
              <a:solidFill>
                <a:srgbClr val="99CC00"/>
              </a:solidFill>
              <a:latin typeface="Arial" panose="020B0604020202020204" pitchFamily="34" charset="0"/>
            </a:endParaRPr>
          </a:p>
        </p:txBody>
      </p:sp>
      <p:sp>
        <p:nvSpPr>
          <p:cNvPr id="25620" name="AutoShape 19"/>
          <p:cNvSpPr/>
          <p:nvPr/>
        </p:nvSpPr>
        <p:spPr>
          <a:xfrm>
            <a:off x="4800600" y="333375"/>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25622" name="AutoShape 21"/>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3" name="Cuadro de texto 2"/>
          <p:cNvSpPr txBox="1"/>
          <p:nvPr/>
        </p:nvSpPr>
        <p:spPr>
          <a:xfrm>
            <a:off x="738505" y="1524000"/>
            <a:ext cx="10184130" cy="3784600"/>
          </a:xfrm>
          <a:prstGeom prst="rect">
            <a:avLst/>
          </a:prstGeom>
          <a:noFill/>
        </p:spPr>
        <p:txBody>
          <a:bodyPr wrap="square" rtlCol="0" anchor="t">
            <a:spAutoFit/>
          </a:bodyPr>
          <a:p>
            <a:r>
              <a:rPr lang="es-ES" altLang="en-US" sz="2400">
                <a:latin typeface="Arial Unicode MS" panose="020B0604020202020204" charset="-122"/>
                <a:ea typeface="Arial Unicode MS" panose="020B0604020202020204" charset="-122"/>
              </a:rPr>
              <a:t>Chile: </a:t>
            </a:r>
            <a:endParaRPr lang="es-ES" altLang="en-US" sz="2400">
              <a:latin typeface="Arial Unicode MS" panose="020B0604020202020204" charset="-122"/>
              <a:ea typeface="Arial Unicode MS" panose="020B0604020202020204" charset="-122"/>
            </a:endParaRPr>
          </a:p>
          <a:p>
            <a:endParaRPr lang="es-ES" altLang="en-US" sz="2400">
              <a:latin typeface="Arial Unicode MS" panose="020B0604020202020204" charset="-122"/>
              <a:ea typeface="Arial Unicode MS" panose="020B0604020202020204" charset="-122"/>
            </a:endParaRPr>
          </a:p>
          <a:p>
            <a:r>
              <a:rPr lang="es-ES" altLang="en-US" sz="2400">
                <a:latin typeface="Arial Unicode MS" panose="020B0604020202020204" charset="-122"/>
                <a:ea typeface="Arial Unicode MS" panose="020B0604020202020204" charset="-122"/>
              </a:rPr>
              <a:t>Otro país de grandes vinos, que tiene una gran influencia climática del Océano Pacífico. Resaltan los valles de Maipo, Maule, Casablanca, Aconcagua y Colchagua. Al margen, podríamos afirmar que cuenta con tres regiones climáticas diferentes, que son la costa, el centro, y la cordillera. </a:t>
            </a:r>
            <a:endParaRPr lang="es-ES" altLang="en-US" sz="2400">
              <a:latin typeface="Arial Unicode MS" panose="020B0604020202020204" charset="-122"/>
              <a:ea typeface="Arial Unicode MS" panose="020B0604020202020204" charset="-122"/>
            </a:endParaRPr>
          </a:p>
          <a:p>
            <a:r>
              <a:rPr lang="es-ES" altLang="en-US" sz="2400">
                <a:latin typeface="Arial Unicode MS" panose="020B0604020202020204" charset="-122"/>
                <a:ea typeface="Arial Unicode MS" panose="020B0604020202020204" charset="-122"/>
              </a:rPr>
              <a:t>Sus variedades más representativas son: Carmenere, Cabernet Sauvignon, Malbec y Merlot en tintas. En blancas, Chardonnay, Sauvignon Blanc y Semillón.</a:t>
            </a:r>
            <a:endParaRPr lang="es-ES" altLang="en-US" sz="2400">
              <a:latin typeface="Arial Unicode MS" panose="020B0604020202020204" charset="-122"/>
              <a:ea typeface="Arial Unicode MS" panose="020B0604020202020204" charset="-122"/>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5592763" y="0"/>
            <a:ext cx="5075237" cy="847725"/>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5603" name="Rectangle 2"/>
          <p:cNvSpPr/>
          <p:nvPr/>
        </p:nvSpPr>
        <p:spPr>
          <a:xfrm>
            <a:off x="1524000" y="776288"/>
            <a:ext cx="4156075" cy="74612"/>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s-ES" altLang="es-ES" dirty="0">
                <a:solidFill>
                  <a:srgbClr val="99CC00"/>
                </a:solidFill>
                <a:latin typeface="Arial" panose="020B0604020202020204" pitchFamily="34" charset="0"/>
              </a:rPr>
              <a:t> </a:t>
            </a:r>
            <a:endParaRPr lang="es-ES" altLang="es-ES" dirty="0">
              <a:solidFill>
                <a:srgbClr val="99CC00"/>
              </a:solidFill>
              <a:latin typeface="Arial" panose="020B0604020202020204" pitchFamily="34" charset="0"/>
            </a:endParaRPr>
          </a:p>
        </p:txBody>
      </p:sp>
      <p:sp>
        <p:nvSpPr>
          <p:cNvPr id="25620" name="AutoShape 19"/>
          <p:cNvSpPr/>
          <p:nvPr/>
        </p:nvSpPr>
        <p:spPr>
          <a:xfrm>
            <a:off x="4800600" y="333375"/>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25622" name="AutoShape 21"/>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3" name="Cuadro de texto 2"/>
          <p:cNvSpPr txBox="1"/>
          <p:nvPr/>
        </p:nvSpPr>
        <p:spPr>
          <a:xfrm>
            <a:off x="738505" y="1524000"/>
            <a:ext cx="10366375" cy="4154170"/>
          </a:xfrm>
          <a:prstGeom prst="rect">
            <a:avLst/>
          </a:prstGeom>
          <a:noFill/>
        </p:spPr>
        <p:txBody>
          <a:bodyPr wrap="square" rtlCol="0" anchor="t">
            <a:spAutoFit/>
          </a:bodyPr>
          <a:p>
            <a:r>
              <a:rPr lang="es-ES" altLang="en-US" sz="2400">
                <a:latin typeface="Arial Unicode MS" panose="020B0604020202020204" charset="-122"/>
                <a:ea typeface="Arial Unicode MS" panose="020B0604020202020204" charset="-122"/>
              </a:rPr>
              <a:t>Australia</a:t>
            </a:r>
            <a:endParaRPr lang="es-ES" altLang="en-US" sz="2400">
              <a:latin typeface="Arial Unicode MS" panose="020B0604020202020204" charset="-122"/>
              <a:ea typeface="Arial Unicode MS" panose="020B0604020202020204" charset="-122"/>
            </a:endParaRPr>
          </a:p>
          <a:p>
            <a:endParaRPr lang="es-ES" altLang="en-US" sz="2400">
              <a:latin typeface="Arial Unicode MS" panose="020B0604020202020204" charset="-122"/>
              <a:ea typeface="Arial Unicode MS" panose="020B0604020202020204" charset="-122"/>
            </a:endParaRPr>
          </a:p>
          <a:p>
            <a:r>
              <a:rPr lang="es-ES" altLang="en-US" sz="2400">
                <a:latin typeface="Arial Unicode MS" panose="020B0604020202020204" charset="-122"/>
                <a:ea typeface="Arial Unicode MS" panose="020B0604020202020204" charset="-122"/>
              </a:rPr>
              <a:t>Los primeros registros del cultivo de la vid se remontan a finales de los años 1780. Las zonas más importantes de producción son: Hunter Valley, Mudgee, Riverina, Barrosa Valley, Adelaide Hills, McLaren Vale, Coonawarra y Yarra Valley. En las tintas ampliamente predomina la Syrah, seguida de Cabernet Sauvignon y Pinot Noir. </a:t>
            </a:r>
            <a:endParaRPr lang="es-ES" altLang="en-US" sz="2400">
              <a:latin typeface="Arial Unicode MS" panose="020B0604020202020204" charset="-122"/>
              <a:ea typeface="Arial Unicode MS" panose="020B0604020202020204" charset="-122"/>
            </a:endParaRPr>
          </a:p>
          <a:p>
            <a:endParaRPr lang="es-ES" altLang="en-US" sz="2400">
              <a:latin typeface="Arial Unicode MS" panose="020B0604020202020204" charset="-122"/>
              <a:ea typeface="Arial Unicode MS" panose="020B0604020202020204" charset="-122"/>
            </a:endParaRPr>
          </a:p>
          <a:p>
            <a:endParaRPr lang="es-ES" altLang="en-US" sz="2400">
              <a:latin typeface="Arial Unicode MS" panose="020B0604020202020204" charset="-122"/>
              <a:ea typeface="Arial Unicode MS" panose="020B0604020202020204" charset="-122"/>
            </a:endParaRPr>
          </a:p>
          <a:p>
            <a:r>
              <a:rPr lang="es-ES" altLang="en-US" sz="2400">
                <a:latin typeface="Arial Unicode MS" panose="020B0604020202020204" charset="-122"/>
                <a:ea typeface="Arial Unicode MS" panose="020B0604020202020204" charset="-122"/>
              </a:rPr>
              <a:t>En las blancas gobierna la Chardonnay, además de Sauvignon Blanc, Chenin Blanc y Semillón.</a:t>
            </a:r>
            <a:endParaRPr lang="es-ES" altLang="en-US" sz="2400">
              <a:latin typeface="Arial Unicode MS" panose="020B0604020202020204" charset="-122"/>
              <a:ea typeface="Arial Unicode MS" panose="020B0604020202020204" charset="-122"/>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5592763" y="0"/>
            <a:ext cx="5075237" cy="847725"/>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5603" name="Rectangle 2"/>
          <p:cNvSpPr/>
          <p:nvPr/>
        </p:nvSpPr>
        <p:spPr>
          <a:xfrm>
            <a:off x="1524000" y="776288"/>
            <a:ext cx="4156075" cy="74612"/>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s-ES" altLang="es-ES" dirty="0">
                <a:solidFill>
                  <a:srgbClr val="99CC00"/>
                </a:solidFill>
                <a:latin typeface="Arial" panose="020B0604020202020204" pitchFamily="34" charset="0"/>
              </a:rPr>
              <a:t> </a:t>
            </a:r>
            <a:endParaRPr lang="es-ES" altLang="es-ES" dirty="0">
              <a:solidFill>
                <a:srgbClr val="99CC00"/>
              </a:solidFill>
              <a:latin typeface="Arial" panose="020B0604020202020204" pitchFamily="34" charset="0"/>
            </a:endParaRPr>
          </a:p>
        </p:txBody>
      </p:sp>
      <p:sp>
        <p:nvSpPr>
          <p:cNvPr id="25620" name="AutoShape 19"/>
          <p:cNvSpPr/>
          <p:nvPr/>
        </p:nvSpPr>
        <p:spPr>
          <a:xfrm>
            <a:off x="4800600" y="333375"/>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25622" name="AutoShape 21"/>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3" name="Cuadro de texto 2"/>
          <p:cNvSpPr txBox="1"/>
          <p:nvPr/>
        </p:nvSpPr>
        <p:spPr>
          <a:xfrm>
            <a:off x="304800" y="776605"/>
            <a:ext cx="11469370" cy="5323205"/>
          </a:xfrm>
          <a:prstGeom prst="rect">
            <a:avLst/>
          </a:prstGeom>
          <a:noFill/>
        </p:spPr>
        <p:txBody>
          <a:bodyPr wrap="square" rtlCol="0" anchor="t">
            <a:spAutoFit/>
          </a:bodyPr>
          <a:p>
            <a:r>
              <a:rPr lang="es-ES" altLang="en-US" sz="2000" b="1">
                <a:latin typeface="Arial Unicode MS" panose="020B0604020202020204" charset="-122"/>
                <a:ea typeface="Arial Unicode MS" panose="020B0604020202020204" charset="-122"/>
                <a:sym typeface="+mn-ea"/>
              </a:rPr>
              <a:t>Nueva Zelanda</a:t>
            </a:r>
            <a:r>
              <a:rPr lang="es-ES" altLang="en-US" sz="2000" b="1">
                <a:latin typeface="Arial Unicode MS" panose="020B0604020202020204" charset="-122"/>
                <a:ea typeface="Arial Unicode MS" panose="020B0604020202020204" charset="-122"/>
              </a:rPr>
              <a:t> </a:t>
            </a:r>
            <a:endParaRPr lang="es-ES" altLang="en-US" sz="2000" b="1">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rPr>
              <a:t>La industria vitivinícola de Nueva Zelanda ha vivido una revolución en la última década. Su superficie de viñedos se ha prácticamente triplicado, el número de bodegas se ha duplicado y el volumen de exportación de vino se ha multiplicado por cinco. Actualmente, en materia vitícola, goza de una merecida reputación mundial que no tiene relación ni con su superficie de viñedos (apenas 22.000 ha) ni con la antigüedad de sus bodegas. </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rPr>
              <a:t>Nueva Zelanda se extiende sobre dos islas principales: la Isla del Norte y la Isla del Sur. Está próxima al Polo Sur y cuenta con un clima frío y lluvioso. Con el término "cool climate viticulture” (viticultura de clima fresco), los vinos neozelandeses se han provisto de una personalidad fácil de recordar, lo cual ha contribuido a su popularización.</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rPr>
              <a:t>En términos cualitativos, sus vinos son ya una referencia a nivel mundial. Son vivos y frutales y se caracterizan por su acidez, concentración aromática y elegancia. Destacan sus vinos blancos hechos de sauvignon o de chardonnay y los vinos tintos elaborados con cabernet sauvignon y algo de merlot, o sus excelentes pinot noir. </a:t>
            </a:r>
            <a:endParaRPr lang="es-ES" altLang="en-US" sz="2000">
              <a:latin typeface="Arial Unicode MS" panose="020B0604020202020204" charset="-122"/>
              <a:ea typeface="Arial Unicode MS" panose="020B0604020202020204" charset="-122"/>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5592763" y="0"/>
            <a:ext cx="5075237" cy="847725"/>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5603" name="Rectangle 2"/>
          <p:cNvSpPr/>
          <p:nvPr/>
        </p:nvSpPr>
        <p:spPr>
          <a:xfrm>
            <a:off x="1524000" y="776288"/>
            <a:ext cx="4156075" cy="74612"/>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s-ES" altLang="es-ES" dirty="0">
                <a:solidFill>
                  <a:srgbClr val="99CC00"/>
                </a:solidFill>
                <a:latin typeface="Arial" panose="020B0604020202020204" pitchFamily="34" charset="0"/>
              </a:rPr>
              <a:t> </a:t>
            </a:r>
            <a:endParaRPr lang="es-ES" altLang="es-ES" dirty="0">
              <a:solidFill>
                <a:srgbClr val="99CC00"/>
              </a:solidFill>
              <a:latin typeface="Arial" panose="020B0604020202020204" pitchFamily="34" charset="0"/>
            </a:endParaRPr>
          </a:p>
        </p:txBody>
      </p:sp>
      <p:sp>
        <p:nvSpPr>
          <p:cNvPr id="25620" name="AutoShape 19"/>
          <p:cNvSpPr/>
          <p:nvPr/>
        </p:nvSpPr>
        <p:spPr>
          <a:xfrm>
            <a:off x="4800600" y="333375"/>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25622" name="AutoShape 21"/>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3" name="Cuadro de texto 2"/>
          <p:cNvSpPr txBox="1"/>
          <p:nvPr/>
        </p:nvSpPr>
        <p:spPr>
          <a:xfrm>
            <a:off x="-34925" y="1351915"/>
            <a:ext cx="11915140" cy="6247130"/>
          </a:xfrm>
          <a:prstGeom prst="rect">
            <a:avLst/>
          </a:prstGeom>
          <a:noFill/>
        </p:spPr>
        <p:txBody>
          <a:bodyPr wrap="square" rtlCol="0" anchor="t">
            <a:spAutoFit/>
          </a:bodyPr>
          <a:p>
            <a:r>
              <a:rPr lang="es-ES" altLang="en-US" sz="2000" b="1">
                <a:latin typeface="Arial Unicode MS" panose="020B0604020202020204" charset="-122"/>
                <a:ea typeface="Arial Unicode MS" panose="020B0604020202020204" charset="-122"/>
              </a:rPr>
              <a:t>Uruguay:</a:t>
            </a:r>
            <a:endParaRPr lang="es-ES" altLang="en-US" sz="2000" b="1">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rPr>
              <a:t>Región Metropolitana</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rPr>
              <a:t>Ubicada en los alrededores de la ciudad de Montevideo, es una zona agrícola muy desarrollada en donde hay una superficie cultivada de 4689 ha. Abarca los departamentos de Canelones, Montevideo y San José. En esta región, las principales variedades son Tannat (1320ha), Merlot (534ha) y Moscatel de Hamburgo (1042ha). Es una zona en la cual se encuentra el mayor número de bodegas y viñedos y donde la influencia del Río de la Plata es una característica que se destaca en su clima, además de contar con abundancia de agua, muchos ríos y temperaturas templadas. Aquí hay una amplia variedad de suelos fértiles, predominando el limo y la arcilla.</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rPr>
              <a:t>Región Centro</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rPr>
              <a:t>A simple vista esta región presenta un paisaje de colinas y suaves ondulaciones, con una superficie de 25 ha de viñedo comprendidas en los departamentos de Durazno, Florida y Lavalleja. Las variedades cultivadas son Tannat y Cabernet Sauvignon, las cuales predominan bajo un clima continental, más cálido, que tiene más horas de sol y donde los suelos son franco arenosos y de grava. Es una zona de desarrollos experimentales que está dando grandes resultados.</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5592763" y="0"/>
            <a:ext cx="5075237" cy="847725"/>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5603" name="Rectangle 2"/>
          <p:cNvSpPr/>
          <p:nvPr/>
        </p:nvSpPr>
        <p:spPr>
          <a:xfrm>
            <a:off x="1524000" y="776288"/>
            <a:ext cx="4156075" cy="74612"/>
          </a:xfrm>
          <a:prstGeom prst="rect">
            <a:avLst/>
          </a:prstGeom>
          <a:solidFill>
            <a:srgbClr val="C5194A"/>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s-ES" altLang="es-ES" dirty="0">
                <a:solidFill>
                  <a:srgbClr val="99CC00"/>
                </a:solidFill>
                <a:latin typeface="Arial" panose="020B0604020202020204" pitchFamily="34" charset="0"/>
              </a:rPr>
              <a:t> </a:t>
            </a:r>
            <a:endParaRPr lang="es-ES" altLang="es-ES" dirty="0">
              <a:solidFill>
                <a:srgbClr val="99CC00"/>
              </a:solidFill>
              <a:latin typeface="Arial" panose="020B0604020202020204" pitchFamily="34" charset="0"/>
            </a:endParaRPr>
          </a:p>
        </p:txBody>
      </p:sp>
      <p:sp>
        <p:nvSpPr>
          <p:cNvPr id="25620" name="AutoShape 19"/>
          <p:cNvSpPr/>
          <p:nvPr/>
        </p:nvSpPr>
        <p:spPr>
          <a:xfrm>
            <a:off x="4800600" y="333375"/>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25622" name="AutoShape 21"/>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sp>
        <p:nvSpPr>
          <p:cNvPr id="3" name="Cuadro de texto 2"/>
          <p:cNvSpPr txBox="1"/>
          <p:nvPr/>
        </p:nvSpPr>
        <p:spPr>
          <a:xfrm>
            <a:off x="-34925" y="1351915"/>
            <a:ext cx="11915140" cy="6862445"/>
          </a:xfrm>
          <a:prstGeom prst="rect">
            <a:avLst/>
          </a:prstGeom>
          <a:noFill/>
        </p:spPr>
        <p:txBody>
          <a:bodyPr wrap="square" rtlCol="0" anchor="t">
            <a:spAutoFit/>
          </a:bodyPr>
          <a:p>
            <a:r>
              <a:rPr lang="es-ES" altLang="en-US" sz="2000" b="1">
                <a:latin typeface="Arial Unicode MS" panose="020B0604020202020204" charset="-122"/>
                <a:ea typeface="Arial Unicode MS" panose="020B0604020202020204" charset="-122"/>
              </a:rPr>
              <a:t>Uruguay:</a:t>
            </a:r>
            <a:endParaRPr lang="es-ES" altLang="en-US" sz="2000" b="1">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sym typeface="+mn-ea"/>
              </a:rPr>
              <a:t>Región Norte</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sym typeface="+mn-ea"/>
              </a:rPr>
              <a:t>Con una superficie de 42 ha de viñedo, abarca los departamentos de Rivera y Tacuarembó, frontera con Brasil y presenta un paisaje de Cerros chatos donde la variedad estrella es el  Tannat. Se trata de una región con clima continental, más seco, con más horas de sol y que tiene suelos de areniscas de distintos tamaños y composición.</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sym typeface="+mn-ea"/>
              </a:rPr>
              <a:t>Región Oceánica</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sym typeface="+mn-ea"/>
              </a:rPr>
              <a:t>Se extiende desde la desembocadura del Río de la Plata y las costas del Océano Atlántico. Esta región que abarca los departamentos de Maldonado y Rocha, tiene una superficie de 430 ha de viñedo donde las principales variedades son Tannat, Albariño, Cabernet Franc, Pinot Noir.</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sym typeface="+mn-ea"/>
              </a:rPr>
              <a:t>Con un tipo de clima oceánico templado, los viñedos se ubican en cerros y elevaciones próximos al mar, beneficiándose así de las brisas marinas.</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r>
              <a:rPr lang="es-ES" altLang="en-US" sz="2000">
                <a:latin typeface="Arial Unicode MS" panose="020B0604020202020204" charset="-122"/>
                <a:ea typeface="Arial Unicode MS" panose="020B0604020202020204" charset="-122"/>
                <a:sym typeface="+mn-ea"/>
              </a:rPr>
              <a:t>Los suelos están compuestos por rocas cristalinas, incrustaciones de cuarzo, suelos aluviales y de grava que permiten un excelente drenaje y permeabilidad. Mayor altitud y diversidad geológica, cerros cercanos a la costa. Se trata de una zona con gran desarrollo turístico y gastronómico.</a:t>
            </a:r>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a:p>
            <a:endParaRPr lang="es-ES" altLang="en-US" sz="2000">
              <a:latin typeface="Arial Unicode MS" panose="020B0604020202020204" charset="-122"/>
              <a:ea typeface="Arial Unicode MS" panose="020B0604020202020204" charset="-122"/>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1"/>
          <p:cNvSpPr/>
          <p:nvPr/>
        </p:nvSpPr>
        <p:spPr>
          <a:xfrm>
            <a:off x="5592763" y="0"/>
            <a:ext cx="5075237" cy="847725"/>
          </a:xfrm>
          <a:prstGeom prst="rect">
            <a:avLst/>
          </a:prstGeom>
          <a:solidFill>
            <a:srgbClr val="740000"/>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p:txBody>
      </p:sp>
      <p:sp>
        <p:nvSpPr>
          <p:cNvPr id="26627" name="Text Box 2"/>
          <p:cNvSpPr txBox="1"/>
          <p:nvPr/>
        </p:nvSpPr>
        <p:spPr>
          <a:xfrm>
            <a:off x="4213225" y="200025"/>
            <a:ext cx="6308725" cy="369570"/>
          </a:xfrm>
          <a:prstGeom prst="rect">
            <a:avLst/>
          </a:prstGeom>
          <a:noFill/>
          <a:ln w="9525">
            <a:noFill/>
          </a:ln>
        </p:spPr>
        <p:txBody>
          <a:bodyPr lIns="90000" tIns="46800" rIns="90000" bIns="46800">
            <a:spAutoFit/>
          </a:bodyPr>
          <a:p>
            <a:pPr algn="r" defTabSz="0">
              <a:spcBef>
                <a:spcPts val="1000"/>
              </a:spcBef>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s-ES" altLang="es-ES" b="1" u="none" dirty="0">
                <a:solidFill>
                  <a:srgbClr val="FFFFFF"/>
                </a:solidFill>
                <a:latin typeface="Arial" panose="020B0604020202020204" pitchFamily="34" charset="0"/>
              </a:rPr>
              <a:t>COLOR</a:t>
            </a:r>
            <a:endParaRPr lang="es-ES" altLang="es-ES" b="1" u="none" dirty="0">
              <a:solidFill>
                <a:srgbClr val="FFFFFF"/>
              </a:solidFill>
              <a:latin typeface="Arial" panose="020B0604020202020204" pitchFamily="34" charset="0"/>
            </a:endParaRPr>
          </a:p>
        </p:txBody>
      </p:sp>
      <p:sp>
        <p:nvSpPr>
          <p:cNvPr id="26629" name="AutoShape 4"/>
          <p:cNvSpPr/>
          <p:nvPr/>
        </p:nvSpPr>
        <p:spPr>
          <a:xfrm>
            <a:off x="4802188" y="423863"/>
            <a:ext cx="790575"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pic>
        <p:nvPicPr>
          <p:cNvPr id="26630" name="Picture 5"/>
          <p:cNvPicPr>
            <a:picLocks noChangeAspect="1"/>
          </p:cNvPicPr>
          <p:nvPr/>
        </p:nvPicPr>
        <p:blipFill>
          <a:blip r:embed="rId1"/>
          <a:stretch>
            <a:fillRect/>
          </a:stretch>
        </p:blipFill>
        <p:spPr>
          <a:xfrm>
            <a:off x="1676400" y="119063"/>
            <a:ext cx="3857625" cy="596900"/>
          </a:xfrm>
          <a:prstGeom prst="rect">
            <a:avLst/>
          </a:prstGeom>
          <a:noFill/>
          <a:ln w="9525">
            <a:noFill/>
          </a:ln>
        </p:spPr>
      </p:pic>
      <p:sp>
        <p:nvSpPr>
          <p:cNvPr id="26631" name="AutoShape 6"/>
          <p:cNvSpPr/>
          <p:nvPr/>
        </p:nvSpPr>
        <p:spPr>
          <a:xfrm>
            <a:off x="4800600" y="333375"/>
            <a:ext cx="719138" cy="215900"/>
          </a:xfrm>
          <a:prstGeom prst="roundRect">
            <a:avLst>
              <a:gd name="adj" fmla="val 16667"/>
            </a:avLst>
          </a:prstGeom>
          <a:solidFill>
            <a:srgbClr val="FFFFFF"/>
          </a:solidFill>
          <a:ln w="9525">
            <a:noFill/>
          </a:ln>
        </p:spPr>
        <p:txBody>
          <a:bodyPr wrap="none" anchor="ctr"/>
          <a:p>
            <a:endParaRPr lang="es-ES" altLang="es-ES" dirty="0">
              <a:latin typeface="Arial" panose="020B0604020202020204" pitchFamily="34" charset="0"/>
            </a:endParaRPr>
          </a:p>
        </p:txBody>
      </p:sp>
      <p:pic>
        <p:nvPicPr>
          <p:cNvPr id="26632" name="Picture 7"/>
          <p:cNvPicPr>
            <a:picLocks noChangeAspect="1"/>
          </p:cNvPicPr>
          <p:nvPr/>
        </p:nvPicPr>
        <p:blipFill>
          <a:blip r:embed="rId2"/>
          <a:stretch>
            <a:fillRect/>
          </a:stretch>
        </p:blipFill>
        <p:spPr>
          <a:xfrm>
            <a:off x="1925638" y="1028700"/>
            <a:ext cx="8343900" cy="5438775"/>
          </a:xfrm>
          <a:prstGeom prst="rect">
            <a:avLst/>
          </a:prstGeom>
          <a:noFill/>
          <a:ln w="9525">
            <a:noFill/>
          </a:ln>
        </p:spPr>
      </p:pic>
      <p:sp>
        <p:nvSpPr>
          <p:cNvPr id="26633" name="Rectangle 8"/>
          <p:cNvSpPr/>
          <p:nvPr/>
        </p:nvSpPr>
        <p:spPr>
          <a:xfrm>
            <a:off x="1524000" y="776288"/>
            <a:ext cx="4156075" cy="74612"/>
          </a:xfrm>
          <a:prstGeom prst="rect">
            <a:avLst/>
          </a:prstGeom>
          <a:solidFill>
            <a:srgbClr val="740000"/>
          </a:solidFill>
          <a:ln w="9525">
            <a:noFill/>
          </a:ln>
        </p:spPr>
        <p:txBody>
          <a:bodyPr wrap="none" lIns="90000" tIns="46800" rIns="90000" bIns="46800" anchor="ctr"/>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s-ES" altLang="es-ES" dirty="0">
              <a:solidFill>
                <a:srgbClr val="99CC00"/>
              </a:solidFill>
              <a:latin typeface="Arial" panose="020B0604020202020204" pitchFamily="34" charset="0"/>
            </a:endParaRPr>
          </a:p>
          <a:p>
            <a:pPr algn="r" defTabSz="0">
              <a:buClr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s-ES" altLang="es-ES" dirty="0">
                <a:solidFill>
                  <a:srgbClr val="99CC00"/>
                </a:solidFill>
                <a:latin typeface="Arial" panose="020B0604020202020204" pitchFamily="34" charset="0"/>
              </a:rPr>
              <a:t> </a:t>
            </a:r>
            <a:endParaRPr lang="es-ES" altLang="es-ES" dirty="0">
              <a:solidFill>
                <a:srgbClr val="99CC00"/>
              </a:solidFill>
              <a:latin typeface="Arial" panose="020B0604020202020204"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e Offic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5405</Words>
  <Application>WPS Presentation</Application>
  <PresentationFormat>Panorámica</PresentationFormat>
  <Paragraphs>178</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SimSun</vt:lpstr>
      <vt:lpstr>Wingdings</vt:lpstr>
      <vt:lpstr>Calibri</vt:lpstr>
      <vt:lpstr>Calibri Light</vt:lpstr>
      <vt:lpstr>Microsoft YaHei</vt:lpstr>
      <vt:lpstr/>
      <vt:lpstr>Arial Unicode MS</vt:lpstr>
      <vt:lpstr>Segoe Print</vt:lpstr>
      <vt:lpstr>Tema de Office</vt:lpstr>
      <vt:lpstr>Grupo INNO I Clases de cata Syrah- Torrontés- Bonarda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 INNO I Clases de cata Torrontés </dc:title>
  <dc:creator>sebastian_prieto</dc:creator>
  <cp:lastModifiedBy>sebastian_prieto</cp:lastModifiedBy>
  <cp:revision>16</cp:revision>
  <dcterms:created xsi:type="dcterms:W3CDTF">2021-10-26T16:19:00Z</dcterms:created>
  <dcterms:modified xsi:type="dcterms:W3CDTF">2021-11-10T16:46:52Z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3082-10.2.0.7516</vt:lpwstr>
  </property>
</Properties>
</file>