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2" r:id="rId4"/>
    <p:sldId id="258" r:id="rId6"/>
    <p:sldId id="274" r:id="rId7"/>
    <p:sldId id="278" r:id="rId8"/>
    <p:sldId id="279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290" r:id="rId18"/>
    <p:sldId id="294" r:id="rId19"/>
    <p:sldId id="295" r:id="rId20"/>
    <p:sldId id="309" r:id="rId21"/>
    <p:sldId id="293" r:id="rId22"/>
  </p:sldIdLst>
  <p:sldSz cx="9144000" cy="6858000" type="screen4x3"/>
  <p:notesSz cx="6858000" cy="9144000"/>
  <p:defaultTextStyle>
    <a:defPPr>
      <a:defRPr lang="es-E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92" d="100"/>
          <a:sy n="92" d="100"/>
        </p:scale>
        <p:origin x="-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A08A3-3CCC-49E6-964C-E1738A6D992D}" type="datetimeFigureOut">
              <a:rPr lang="es-ES" smtClean="0"/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2CB49-322C-48BB-A333-B208C96D6BAF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a de título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noProof="1" smtClean="0"/>
              <a:t>Haga clic para modificar el estilo de subtítulo del patrón</a:t>
            </a:r>
            <a:endParaRPr lang="es-ES" noProof="1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ítulo y texto vertical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  <a:p>
            <a:pPr lvl="1"/>
            <a:r>
              <a:rPr lang="es-ES" noProof="1" smtClean="0"/>
              <a:t>Segundo nivel</a:t>
            </a:r>
            <a:endParaRPr lang="es-ES" noProof="1" smtClean="0"/>
          </a:p>
          <a:p>
            <a:pPr lvl="2"/>
            <a:r>
              <a:rPr lang="es-ES" noProof="1" smtClean="0"/>
              <a:t>Tercer nivel</a:t>
            </a:r>
            <a:endParaRPr lang="es-ES" noProof="1" smtClean="0"/>
          </a:p>
          <a:p>
            <a:pPr lvl="3"/>
            <a:r>
              <a:rPr lang="es-ES" noProof="1" smtClean="0"/>
              <a:t>Cuarto nivel</a:t>
            </a:r>
            <a:endParaRPr lang="es-ES" noProof="1" smtClean="0"/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Título vertical y texto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  <a:p>
            <a:pPr lvl="1"/>
            <a:r>
              <a:rPr lang="es-ES" noProof="1" smtClean="0"/>
              <a:t>Segundo nivel</a:t>
            </a:r>
            <a:endParaRPr lang="es-ES" noProof="1" smtClean="0"/>
          </a:p>
          <a:p>
            <a:pPr lvl="2"/>
            <a:r>
              <a:rPr lang="es-ES" noProof="1" smtClean="0"/>
              <a:t>Tercer nivel</a:t>
            </a:r>
            <a:endParaRPr lang="es-ES" noProof="1" smtClean="0"/>
          </a:p>
          <a:p>
            <a:pPr lvl="3"/>
            <a:r>
              <a:rPr lang="es-ES" noProof="1" smtClean="0"/>
              <a:t>Cuarto nivel</a:t>
            </a:r>
            <a:endParaRPr lang="es-ES" noProof="1" smtClean="0"/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a de título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noProof="1" smtClean="0"/>
              <a:t>Haga clic para modificar el estilo de subtítulo del patrón</a:t>
            </a:r>
            <a:endParaRPr lang="es-ES" noProof="1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ítulo y objetos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  <a:p>
            <a:pPr lvl="1"/>
            <a:r>
              <a:rPr lang="es-ES" noProof="1" smtClean="0"/>
              <a:t>Segundo nivel</a:t>
            </a:r>
            <a:endParaRPr lang="es-ES" noProof="1" smtClean="0"/>
          </a:p>
          <a:p>
            <a:pPr lvl="2"/>
            <a:r>
              <a:rPr lang="es-ES" noProof="1" smtClean="0"/>
              <a:t>Tercer nivel</a:t>
            </a:r>
            <a:endParaRPr lang="es-ES" noProof="1" smtClean="0"/>
          </a:p>
          <a:p>
            <a:pPr lvl="3"/>
            <a:r>
              <a:rPr lang="es-ES" noProof="1" smtClean="0"/>
              <a:t>Cuarto nivel</a:t>
            </a:r>
            <a:endParaRPr lang="es-ES" noProof="1" smtClean="0"/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Encabezado de sección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Dos objetos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  <a:p>
            <a:pPr lvl="1"/>
            <a:r>
              <a:rPr lang="es-ES" noProof="1" smtClean="0"/>
              <a:t>Segundo nivel</a:t>
            </a:r>
            <a:endParaRPr lang="es-ES" noProof="1" smtClean="0"/>
          </a:p>
          <a:p>
            <a:pPr lvl="2"/>
            <a:r>
              <a:rPr lang="es-ES" noProof="1" smtClean="0"/>
              <a:t>Tercer nivel</a:t>
            </a:r>
            <a:endParaRPr lang="es-ES" noProof="1" smtClean="0"/>
          </a:p>
          <a:p>
            <a:pPr lvl="3"/>
            <a:r>
              <a:rPr lang="es-ES" noProof="1" smtClean="0"/>
              <a:t>Cuarto nivel</a:t>
            </a:r>
            <a:endParaRPr lang="es-ES" noProof="1" smtClean="0"/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  <a:p>
            <a:pPr lvl="1"/>
            <a:r>
              <a:rPr lang="es-ES" noProof="1" smtClean="0"/>
              <a:t>Segundo nivel</a:t>
            </a:r>
            <a:endParaRPr lang="es-ES" noProof="1" smtClean="0"/>
          </a:p>
          <a:p>
            <a:pPr lvl="2"/>
            <a:r>
              <a:rPr lang="es-ES" noProof="1" smtClean="0"/>
              <a:t>Tercer nivel</a:t>
            </a:r>
            <a:endParaRPr lang="es-ES" noProof="1" smtClean="0"/>
          </a:p>
          <a:p>
            <a:pPr lvl="3"/>
            <a:r>
              <a:rPr lang="es-ES" noProof="1" smtClean="0"/>
              <a:t>Cuarto nivel</a:t>
            </a:r>
            <a:endParaRPr lang="es-ES" noProof="1" smtClean="0"/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ación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  <a:p>
            <a:pPr lvl="1"/>
            <a:r>
              <a:rPr lang="es-ES" noProof="1" smtClean="0"/>
              <a:t>Segundo nivel</a:t>
            </a:r>
            <a:endParaRPr lang="es-ES" noProof="1" smtClean="0"/>
          </a:p>
          <a:p>
            <a:pPr lvl="2"/>
            <a:r>
              <a:rPr lang="es-ES" noProof="1" smtClean="0"/>
              <a:t>Tercer nivel</a:t>
            </a:r>
            <a:endParaRPr lang="es-ES" noProof="1" smtClean="0"/>
          </a:p>
          <a:p>
            <a:pPr lvl="3"/>
            <a:r>
              <a:rPr lang="es-ES" noProof="1" smtClean="0"/>
              <a:t>Cuarto nivel</a:t>
            </a:r>
            <a:endParaRPr lang="es-ES" noProof="1" smtClean="0"/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  <a:p>
            <a:pPr lvl="1"/>
            <a:r>
              <a:rPr lang="es-ES" noProof="1" smtClean="0"/>
              <a:t>Segundo nivel</a:t>
            </a:r>
            <a:endParaRPr lang="es-ES" noProof="1" smtClean="0"/>
          </a:p>
          <a:p>
            <a:pPr lvl="2"/>
            <a:r>
              <a:rPr lang="es-ES" noProof="1" smtClean="0"/>
              <a:t>Tercer nivel</a:t>
            </a:r>
            <a:endParaRPr lang="es-ES" noProof="1" smtClean="0"/>
          </a:p>
          <a:p>
            <a:pPr lvl="3"/>
            <a:r>
              <a:rPr lang="es-ES" noProof="1" smtClean="0"/>
              <a:t>Cuarto nivel</a:t>
            </a:r>
            <a:endParaRPr lang="es-ES" noProof="1" smtClean="0"/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Sólo el título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En blanco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ido con título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  <a:p>
            <a:pPr lvl="1"/>
            <a:r>
              <a:rPr lang="es-ES" noProof="1" smtClean="0"/>
              <a:t>Segundo nivel</a:t>
            </a:r>
            <a:endParaRPr lang="es-ES" noProof="1" smtClean="0"/>
          </a:p>
          <a:p>
            <a:pPr lvl="2"/>
            <a:r>
              <a:rPr lang="es-ES" noProof="1" smtClean="0"/>
              <a:t>Tercer nivel</a:t>
            </a:r>
            <a:endParaRPr lang="es-ES" noProof="1" smtClean="0"/>
          </a:p>
          <a:p>
            <a:pPr lvl="3"/>
            <a:r>
              <a:rPr lang="es-ES" noProof="1" smtClean="0"/>
              <a:t>Cuarto nivel</a:t>
            </a:r>
            <a:endParaRPr lang="es-ES" noProof="1" smtClean="0"/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ítulo y objetos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  <a:p>
            <a:pPr lvl="1"/>
            <a:r>
              <a:rPr lang="es-ES" noProof="1" smtClean="0"/>
              <a:t>Segundo nivel</a:t>
            </a:r>
            <a:endParaRPr lang="es-ES" noProof="1" smtClean="0"/>
          </a:p>
          <a:p>
            <a:pPr lvl="2"/>
            <a:r>
              <a:rPr lang="es-ES" noProof="1" smtClean="0"/>
              <a:t>Tercer nivel</a:t>
            </a:r>
            <a:endParaRPr lang="es-ES" noProof="1" smtClean="0"/>
          </a:p>
          <a:p>
            <a:pPr lvl="3"/>
            <a:r>
              <a:rPr lang="es-ES" noProof="1" smtClean="0"/>
              <a:t>Cuarto nivel</a:t>
            </a:r>
            <a:endParaRPr lang="es-ES" noProof="1" smtClean="0"/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agen con título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ítulo y texto vertical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  <a:p>
            <a:pPr lvl="1"/>
            <a:r>
              <a:rPr lang="es-ES" noProof="1" smtClean="0"/>
              <a:t>Segundo nivel</a:t>
            </a:r>
            <a:endParaRPr lang="es-ES" noProof="1" smtClean="0"/>
          </a:p>
          <a:p>
            <a:pPr lvl="2"/>
            <a:r>
              <a:rPr lang="es-ES" noProof="1" smtClean="0"/>
              <a:t>Tercer nivel</a:t>
            </a:r>
            <a:endParaRPr lang="es-ES" noProof="1" smtClean="0"/>
          </a:p>
          <a:p>
            <a:pPr lvl="3"/>
            <a:r>
              <a:rPr lang="es-ES" noProof="1" smtClean="0"/>
              <a:t>Cuarto nivel</a:t>
            </a:r>
            <a:endParaRPr lang="es-ES" noProof="1" smtClean="0"/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Título vertical y texto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  <a:p>
            <a:pPr lvl="1"/>
            <a:r>
              <a:rPr lang="es-ES" noProof="1" smtClean="0"/>
              <a:t>Segundo nivel</a:t>
            </a:r>
            <a:endParaRPr lang="es-ES" noProof="1" smtClean="0"/>
          </a:p>
          <a:p>
            <a:pPr lvl="2"/>
            <a:r>
              <a:rPr lang="es-ES" noProof="1" smtClean="0"/>
              <a:t>Tercer nivel</a:t>
            </a:r>
            <a:endParaRPr lang="es-ES" noProof="1" smtClean="0"/>
          </a:p>
          <a:p>
            <a:pPr lvl="3"/>
            <a:r>
              <a:rPr lang="es-ES" noProof="1" smtClean="0"/>
              <a:t>Cuarto nivel</a:t>
            </a:r>
            <a:endParaRPr lang="es-ES" noProof="1" smtClean="0"/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Encabezado de sección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Dos objetos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  <a:p>
            <a:pPr lvl="1"/>
            <a:r>
              <a:rPr lang="es-ES" noProof="1" smtClean="0"/>
              <a:t>Segundo nivel</a:t>
            </a:r>
            <a:endParaRPr lang="es-ES" noProof="1" smtClean="0"/>
          </a:p>
          <a:p>
            <a:pPr lvl="2"/>
            <a:r>
              <a:rPr lang="es-ES" noProof="1" smtClean="0"/>
              <a:t>Tercer nivel</a:t>
            </a:r>
            <a:endParaRPr lang="es-ES" noProof="1" smtClean="0"/>
          </a:p>
          <a:p>
            <a:pPr lvl="3"/>
            <a:r>
              <a:rPr lang="es-ES" noProof="1" smtClean="0"/>
              <a:t>Cuarto nivel</a:t>
            </a:r>
            <a:endParaRPr lang="es-ES" noProof="1" smtClean="0"/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  <a:p>
            <a:pPr lvl="1"/>
            <a:r>
              <a:rPr lang="es-ES" noProof="1" smtClean="0"/>
              <a:t>Segundo nivel</a:t>
            </a:r>
            <a:endParaRPr lang="es-ES" noProof="1" smtClean="0"/>
          </a:p>
          <a:p>
            <a:pPr lvl="2"/>
            <a:r>
              <a:rPr lang="es-ES" noProof="1" smtClean="0"/>
              <a:t>Tercer nivel</a:t>
            </a:r>
            <a:endParaRPr lang="es-ES" noProof="1" smtClean="0"/>
          </a:p>
          <a:p>
            <a:pPr lvl="3"/>
            <a:r>
              <a:rPr lang="es-ES" noProof="1" smtClean="0"/>
              <a:t>Cuarto nivel</a:t>
            </a:r>
            <a:endParaRPr lang="es-ES" noProof="1" smtClean="0"/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ación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  <a:p>
            <a:pPr lvl="1"/>
            <a:r>
              <a:rPr lang="es-ES" noProof="1" smtClean="0"/>
              <a:t>Segundo nivel</a:t>
            </a:r>
            <a:endParaRPr lang="es-ES" noProof="1" smtClean="0"/>
          </a:p>
          <a:p>
            <a:pPr lvl="2"/>
            <a:r>
              <a:rPr lang="es-ES" noProof="1" smtClean="0"/>
              <a:t>Tercer nivel</a:t>
            </a:r>
            <a:endParaRPr lang="es-ES" noProof="1" smtClean="0"/>
          </a:p>
          <a:p>
            <a:pPr lvl="3"/>
            <a:r>
              <a:rPr lang="es-ES" noProof="1" smtClean="0"/>
              <a:t>Cuarto nivel</a:t>
            </a:r>
            <a:endParaRPr lang="es-ES" noProof="1" smtClean="0"/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  <a:p>
            <a:pPr lvl="1"/>
            <a:r>
              <a:rPr lang="es-ES" noProof="1" smtClean="0"/>
              <a:t>Segundo nivel</a:t>
            </a:r>
            <a:endParaRPr lang="es-ES" noProof="1" smtClean="0"/>
          </a:p>
          <a:p>
            <a:pPr lvl="2"/>
            <a:r>
              <a:rPr lang="es-ES" noProof="1" smtClean="0"/>
              <a:t>Tercer nivel</a:t>
            </a:r>
            <a:endParaRPr lang="es-ES" noProof="1" smtClean="0"/>
          </a:p>
          <a:p>
            <a:pPr lvl="3"/>
            <a:r>
              <a:rPr lang="es-ES" noProof="1" smtClean="0"/>
              <a:t>Cuarto nivel</a:t>
            </a:r>
            <a:endParaRPr lang="es-ES" noProof="1" smtClean="0"/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Sólo el título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En blanco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ido con título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  <a:p>
            <a:pPr lvl="1"/>
            <a:r>
              <a:rPr lang="es-ES" noProof="1" smtClean="0"/>
              <a:t>Segundo nivel</a:t>
            </a:r>
            <a:endParaRPr lang="es-ES" noProof="1" smtClean="0"/>
          </a:p>
          <a:p>
            <a:pPr lvl="2"/>
            <a:r>
              <a:rPr lang="es-ES" noProof="1" smtClean="0"/>
              <a:t>Tercer nivel</a:t>
            </a:r>
            <a:endParaRPr lang="es-ES" noProof="1" smtClean="0"/>
          </a:p>
          <a:p>
            <a:pPr lvl="3"/>
            <a:r>
              <a:rPr lang="es-ES" noProof="1" smtClean="0"/>
              <a:t>Cuarto nivel</a:t>
            </a:r>
            <a:endParaRPr lang="es-ES" noProof="1" smtClean="0"/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agen con título"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1" smtClean="0"/>
              <a:t>Haga clic para modificar el estilo de texto del patrón</a:t>
            </a:r>
            <a:endParaRPr lang="es-ES" noProof="1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s-ES" altLang="es-ES" dirty="0"/>
            </a:fld>
            <a:endParaRPr lang="es-ES" alt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s-ES" altLang="es-ES" dirty="0"/>
              <a:t>Haga clic para cambiar el estilo de título	</a:t>
            </a:r>
            <a:endParaRPr lang="es-ES" altLang="es-E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s-ES" altLang="es-ES" dirty="0"/>
              <a:t>Haga clic para modificar el estilo de texto del patrón</a:t>
            </a:r>
            <a:endParaRPr lang="es-ES" altLang="es-ES" dirty="0"/>
          </a:p>
          <a:p>
            <a:pPr lvl="1"/>
            <a:r>
              <a:rPr lang="es-ES" altLang="es-ES" dirty="0"/>
              <a:t>Segundo nivel</a:t>
            </a:r>
            <a:endParaRPr lang="es-ES" altLang="es-ES" dirty="0"/>
          </a:p>
          <a:p>
            <a:pPr lvl="2"/>
            <a:r>
              <a:rPr lang="es-ES" altLang="es-ES" dirty="0"/>
              <a:t>Tercer nivel</a:t>
            </a:r>
            <a:endParaRPr lang="es-ES" altLang="es-ES" dirty="0"/>
          </a:p>
          <a:p>
            <a:pPr lvl="3"/>
            <a:r>
              <a:rPr lang="es-ES" altLang="es-ES" dirty="0"/>
              <a:t>Cuarto nivel</a:t>
            </a:r>
            <a:endParaRPr lang="es-ES" altLang="es-ES" dirty="0"/>
          </a:p>
          <a:p>
            <a:pPr lvl="4"/>
            <a:r>
              <a:rPr lang="es-ES" altLang="es-ES" dirty="0"/>
              <a:t>Quinto nivel</a:t>
            </a:r>
            <a:endParaRPr lang="es-ES" altLang="es-E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s-ES" altLang="es-ES" dirty="0">
                <a:latin typeface="Arial" panose="020B0604020202020204" pitchFamily="34" charset="0"/>
              </a:rPr>
            </a:fld>
            <a:endParaRPr lang="es-ES" altLang="es-ES" dirty="0">
              <a:latin typeface="Arial" panose="020B0604020202020204" pitchFamily="34" charset="0"/>
            </a:endParaRPr>
          </a:p>
        </p:txBody>
      </p:sp>
      <p:pic>
        <p:nvPicPr>
          <p:cNvPr id="1031" name="Picture 7" descr="plantilla-pptt-fondo-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s-ES" altLang="es-ES" dirty="0"/>
              <a:t>Haga clic para cambiar el estilo de título	</a:t>
            </a:r>
            <a:endParaRPr lang="es-ES" altLang="es-E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s-ES" altLang="es-ES" dirty="0"/>
              <a:t>Haga clic para modificar el estilo de texto del patrón</a:t>
            </a:r>
            <a:endParaRPr lang="es-ES" altLang="es-ES" dirty="0"/>
          </a:p>
          <a:p>
            <a:pPr lvl="1"/>
            <a:r>
              <a:rPr lang="es-ES" altLang="es-ES" dirty="0"/>
              <a:t>Segundo nivel</a:t>
            </a:r>
            <a:endParaRPr lang="es-ES" altLang="es-ES" dirty="0"/>
          </a:p>
          <a:p>
            <a:pPr lvl="2"/>
            <a:r>
              <a:rPr lang="es-ES" altLang="es-ES" dirty="0"/>
              <a:t>Tercer nivel</a:t>
            </a:r>
            <a:endParaRPr lang="es-ES" altLang="es-ES" dirty="0"/>
          </a:p>
          <a:p>
            <a:pPr lvl="3"/>
            <a:r>
              <a:rPr lang="es-ES" altLang="es-ES" dirty="0"/>
              <a:t>Cuarto nivel</a:t>
            </a:r>
            <a:endParaRPr lang="es-ES" altLang="es-ES" dirty="0"/>
          </a:p>
          <a:p>
            <a:pPr lvl="4"/>
            <a:r>
              <a:rPr lang="es-ES" altLang="es-ES" dirty="0"/>
              <a:t>Quinto nivel</a:t>
            </a:r>
            <a:endParaRPr lang="es-ES" altLang="es-E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s-ES" altLang="es-ES" dirty="0">
                <a:latin typeface="Arial" panose="020B0604020202020204" pitchFamily="34" charset="0"/>
              </a:rPr>
            </a:fld>
            <a:endParaRPr lang="es-ES" altLang="es-ES" dirty="0">
              <a:latin typeface="Arial" panose="020B0604020202020204" pitchFamily="34" charset="0"/>
            </a:endParaRPr>
          </a:p>
        </p:txBody>
      </p:sp>
      <p:pic>
        <p:nvPicPr>
          <p:cNvPr id="1031" name="Picture 7" descr="plantilla-pptt-fondo-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1" Type="http://schemas.openxmlformats.org/officeDocument/2006/relationships/hyperlink" Target="https://back.argentina.gob.ar/sites/default/files/i.g._y_d.o.c._de_la_republica_argentina_web_inv_1.pdf_.pdf.pdf_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hyperlink" Target="http://servicios.infoleg.gob.ar/infolegInternet/anexos/350000-354999/354005/norma.htm" TargetMode="External"/><Relationship Id="rId1" Type="http://schemas.openxmlformats.org/officeDocument/2006/relationships/hyperlink" Target="https://www.argentina.gob.ar/inv/proteccion-del-origen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object 2"/>
          <p:cNvSpPr/>
          <p:nvPr/>
        </p:nvSpPr>
        <p:spPr>
          <a:xfrm>
            <a:off x="0" y="6350"/>
            <a:ext cx="9144000" cy="68453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zh-C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2051" name="object 3"/>
          <p:cNvSpPr/>
          <p:nvPr/>
        </p:nvSpPr>
        <p:spPr>
          <a:xfrm>
            <a:off x="0" y="5730875"/>
            <a:ext cx="9144000" cy="1117600"/>
          </a:xfrm>
          <a:custGeom>
            <a:avLst/>
            <a:gdLst/>
            <a:ahLst/>
            <a:cxnLst/>
            <a:pathLst>
              <a:path w="9144000" h="1118870">
                <a:moveTo>
                  <a:pt x="0" y="1118615"/>
                </a:moveTo>
                <a:lnTo>
                  <a:pt x="9143999" y="1118615"/>
                </a:lnTo>
                <a:lnTo>
                  <a:pt x="9143999" y="0"/>
                </a:lnTo>
                <a:lnTo>
                  <a:pt x="0" y="0"/>
                </a:lnTo>
                <a:lnTo>
                  <a:pt x="0" y="111861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es-ES" altLang="en-US"/>
          </a:p>
        </p:txBody>
      </p:sp>
      <p:sp>
        <p:nvSpPr>
          <p:cNvPr id="2052" name="object 4"/>
          <p:cNvSpPr/>
          <p:nvPr/>
        </p:nvSpPr>
        <p:spPr>
          <a:xfrm>
            <a:off x="628650" y="6238875"/>
            <a:ext cx="1204913" cy="3778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zh-C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2053" name="object 5"/>
          <p:cNvSpPr/>
          <p:nvPr/>
        </p:nvSpPr>
        <p:spPr>
          <a:xfrm>
            <a:off x="4954588" y="5840413"/>
            <a:ext cx="935037" cy="8794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zh-C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2054" name="object 6"/>
          <p:cNvSpPr/>
          <p:nvPr/>
        </p:nvSpPr>
        <p:spPr>
          <a:xfrm>
            <a:off x="7766050" y="5840413"/>
            <a:ext cx="661988" cy="8794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zh-C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2055" name="object 7"/>
          <p:cNvSpPr/>
          <p:nvPr/>
        </p:nvSpPr>
        <p:spPr>
          <a:xfrm>
            <a:off x="3208338" y="6157913"/>
            <a:ext cx="992187" cy="54133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zh-C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1925003"/>
            <a:ext cx="8229600" cy="1143000"/>
          </a:xfr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LE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Y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DE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D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E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N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O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M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I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NAC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IÓ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N DE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 O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R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ÍGE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N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j-ea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4335" y="4853623"/>
            <a:ext cx="2000250" cy="227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550" b="1" kern="1200" cap="none" spc="10" normalizeH="0" baseline="0" noProof="0" dirty="0">
                <a:solidFill>
                  <a:srgbClr val="980032"/>
                </a:solidFill>
                <a:latin typeface="Arial" panose="020B0604020202020204"/>
                <a:ea typeface="+mn-ea"/>
                <a:cs typeface="Arial" panose="020B0604020202020204"/>
              </a:rPr>
              <a:t>Lic</a:t>
            </a:r>
            <a:r>
              <a:rPr kumimoji="0" sz="1550" b="1" kern="1200" cap="none" spc="5" normalizeH="0" baseline="0" noProof="0" dirty="0">
                <a:solidFill>
                  <a:srgbClr val="980032"/>
                </a:solidFill>
                <a:latin typeface="Arial" panose="020B0604020202020204"/>
                <a:ea typeface="+mn-ea"/>
                <a:cs typeface="Arial" panose="020B0604020202020204"/>
              </a:rPr>
              <a:t>. </a:t>
            </a:r>
            <a:r>
              <a:rPr kumimoji="0" sz="1550" b="1" kern="1200" cap="none" spc="10" normalizeH="0" baseline="0" noProof="0" dirty="0">
                <a:solidFill>
                  <a:srgbClr val="980032"/>
                </a:solidFill>
                <a:latin typeface="Arial" panose="020B0604020202020204"/>
                <a:ea typeface="+mn-ea"/>
                <a:cs typeface="Arial" panose="020B0604020202020204"/>
              </a:rPr>
              <a:t>Sebastiá</a:t>
            </a:r>
            <a:r>
              <a:rPr kumimoji="0" sz="1550" b="1" kern="1200" cap="none" spc="15" normalizeH="0" baseline="0" noProof="0" dirty="0">
                <a:solidFill>
                  <a:srgbClr val="980032"/>
                </a:solidFill>
                <a:latin typeface="Arial" panose="020B0604020202020204"/>
                <a:ea typeface="+mn-ea"/>
                <a:cs typeface="Arial" panose="020B0604020202020204"/>
              </a:rPr>
              <a:t>n</a:t>
            </a:r>
            <a:r>
              <a:rPr kumimoji="0" sz="1550" b="1" kern="1200" cap="none" spc="5" normalizeH="0" baseline="0" noProof="0" dirty="0">
                <a:solidFill>
                  <a:srgbClr val="980032"/>
                </a:solidFill>
                <a:latin typeface="Arial" panose="020B0604020202020204"/>
                <a:ea typeface="+mn-ea"/>
                <a:cs typeface="Arial" panose="020B0604020202020204"/>
              </a:rPr>
              <a:t> Priet</a:t>
            </a:r>
            <a:r>
              <a:rPr kumimoji="0" sz="1550" b="1" kern="1200" cap="none" spc="15" normalizeH="0" baseline="0" noProof="0" dirty="0">
                <a:solidFill>
                  <a:srgbClr val="980032"/>
                </a:solidFill>
                <a:latin typeface="Arial" panose="020B0604020202020204"/>
                <a:ea typeface="+mn-ea"/>
                <a:cs typeface="Arial" panose="020B0604020202020204"/>
              </a:rPr>
              <a:t>o</a:t>
            </a:r>
            <a:endParaRPr kumimoji="0" sz="1550" kern="1200" cap="none" spc="0" normalizeH="0" baseline="0" noProof="0"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2058" name="object 10"/>
          <p:cNvSpPr/>
          <p:nvPr/>
        </p:nvSpPr>
        <p:spPr>
          <a:xfrm>
            <a:off x="6305550" y="6110288"/>
            <a:ext cx="1227138" cy="42545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zh-C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95288" y="1920875"/>
            <a:ext cx="5256213" cy="5715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La Denominación de Origen Controlada (DOC)</a:t>
            </a:r>
            <a:endParaRPr kumimoji="0" lang="es-AR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95288" y="3141663"/>
            <a:ext cx="4032250" cy="19161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el nombre que identifica el producto originario de una región, de una localidad o de un área de producción delimitada del territorio nacional, cuyas cualidades o características particulares se deben exclusiva o esencialmente al medio geográfico, abarcando los factores naturales y humanos.</a:t>
            </a:r>
            <a:endParaRPr kumimoji="0" lang="es-AR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25"/>
          <p:cNvPicPr>
            <a:picLocks noChangeAspect="1" noChangeArrowheads="1"/>
          </p:cNvPicPr>
          <p:nvPr/>
        </p:nvPicPr>
        <p:blipFill>
          <a:blip r:embed="rId1" cstate="print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6174" y="1484784"/>
            <a:ext cx="2812316" cy="45359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5 Rectángulo"/>
          <p:cNvSpPr/>
          <p:nvPr/>
        </p:nvSpPr>
        <p:spPr>
          <a:xfrm>
            <a:off x="6389688" y="14288"/>
            <a:ext cx="2665413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INDICACIÓN GEOGRÁFICA EN VITIVINICULTURA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3" name="Group 46"/>
          <p:cNvGraphicFramePr/>
          <p:nvPr/>
        </p:nvGraphicFramePr>
        <p:xfrm>
          <a:off x="0" y="1450975"/>
          <a:ext cx="9144000" cy="4787901"/>
        </p:xfrm>
        <a:graphic>
          <a:graphicData uri="http://schemas.openxmlformats.org/drawingml/2006/table">
            <a:tbl>
              <a:tblPr/>
              <a:tblGrid>
                <a:gridCol w="2320636"/>
                <a:gridCol w="1213847"/>
                <a:gridCol w="2284425"/>
                <a:gridCol w="3325092"/>
              </a:tblGrid>
              <a:tr h="350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s-A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I.P.</a:t>
                      </a:r>
                      <a:endParaRPr kumimoji="0" lang="es-A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I.G.</a:t>
                      </a:r>
                      <a:endParaRPr kumimoji="0" lang="es-A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D.O.C.</a:t>
                      </a:r>
                      <a:endParaRPr kumimoji="0" lang="es-A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9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kumimoji="0" lang="es-A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Vinos de mesa o regionales</a:t>
                      </a:r>
                      <a:endParaRPr kumimoji="0" lang="es-A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 medio geográfico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 un factor importante para la calidad del producto                                                                              </a:t>
                      </a:r>
                      <a:endParaRPr kumimoji="0" lang="es-A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 medio geográfico (factores naturales) y los factores humanos son determinantes de la calidad del producto</a:t>
                      </a:r>
                      <a:endParaRPr kumimoji="0" lang="es-A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608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Características</a:t>
                      </a:r>
                      <a:endParaRPr kumimoji="0" lang="es-A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Adhesión voluntaria</a:t>
                      </a: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Identificación del producto por su origen</a:t>
                      </a:r>
                      <a:endParaRPr kumimoji="0" lang="es-A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7655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s-A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Certificación de calidad</a:t>
                      </a:r>
                      <a:endParaRPr kumimoji="0" lang="es-A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94420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Condiciones</a:t>
                      </a:r>
                      <a:endParaRPr kumimoji="0" lang="es-A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80 % de la uva del área geográfica</a:t>
                      </a:r>
                      <a:endParaRPr kumimoji="0" lang="es-A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Variedades selectas</a:t>
                      </a:r>
                      <a:endParaRPr kumimoji="0" lang="es-ES_trad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Materia prima, elaboración y embotellado en el área</a:t>
                      </a:r>
                      <a:endParaRPr kumimoji="0" lang="es-ES_trad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Relación uva/vino no menor 130 Kg uva p/ 100 litros</a:t>
                      </a:r>
                      <a:endParaRPr kumimoji="0" lang="es-ES_trad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Influencia del medio natural en la calidad del producto</a:t>
                      </a:r>
                      <a:endParaRPr kumimoji="0" lang="es-A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101915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s-A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Factores humanos (selección de variedades, sistema de conducción, tipo de poda, rendimiento  por ha, tipo de elaboración, crianza, etc.)</a:t>
                      </a:r>
                      <a:endParaRPr kumimoji="0" lang="es-A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1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¿Quiénes tienen derecho de uso?</a:t>
                      </a:r>
                      <a:endParaRPr kumimoji="0" lang="es-A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Viñateros y bodegueros del área</a:t>
                      </a:r>
                      <a:endParaRPr kumimoji="0" lang="es-A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_trad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Los viticultores y vinicultores del área que hayan sido autorizados por el INV, previo cumplimiento de requisitos</a:t>
                      </a:r>
                      <a:endParaRPr kumimoji="0" lang="es-A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6389688" y="14288"/>
            <a:ext cx="2665413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INDICACIÓN GEOGRÁFICA EN VITIVINICULTURA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8" name="Rectangle 2"/>
          <p:cNvSpPr txBox="1"/>
          <p:nvPr/>
        </p:nvSpPr>
        <p:spPr>
          <a:xfrm>
            <a:off x="228600" y="1916113"/>
            <a:ext cx="3213100" cy="4333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s-MX" altLang="es-AR" sz="1800" b="1" dirty="0">
                <a:solidFill>
                  <a:schemeClr val="tx2"/>
                </a:solidFill>
              </a:rPr>
              <a:t>Indicación geográfica</a:t>
            </a:r>
            <a:endParaRPr lang="es-ES" altLang="en-US" sz="1800" b="1" dirty="0">
              <a:solidFill>
                <a:schemeClr val="tx2"/>
              </a:solidFill>
            </a:endParaRPr>
          </a:p>
        </p:txBody>
      </p:sp>
      <p:sp>
        <p:nvSpPr>
          <p:cNvPr id="24579" name="Rectangle 3"/>
          <p:cNvSpPr txBox="1"/>
          <p:nvPr/>
        </p:nvSpPr>
        <p:spPr>
          <a:xfrm>
            <a:off x="228600" y="3068638"/>
            <a:ext cx="4706938" cy="25622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285750" lvl="0" indent="-285750" eaLnBrk="1" hangingPunct="1">
              <a:lnSpc>
                <a:spcPct val="90000"/>
              </a:lnSpc>
            </a:pPr>
            <a:r>
              <a:rPr lang="es-MX" altLang="es-ES" sz="1400" b="1" dirty="0"/>
              <a:t>Concepto:</a:t>
            </a:r>
            <a:r>
              <a:rPr lang="es-MX" altLang="es-ES" sz="1400" dirty="0"/>
              <a:t> Producto originario de una región, localidad y/o ámbito territorial no inferior a una provincia o zona interprovincial, cuya calidad se atribuye en gran parte a su origen geográfico. </a:t>
            </a:r>
            <a:endParaRPr lang="es-MX" altLang="es-ES" sz="1400" dirty="0"/>
          </a:p>
          <a:p>
            <a:pPr marL="285750" lvl="0" indent="-285750" eaLnBrk="1" hangingPunct="1">
              <a:lnSpc>
                <a:spcPct val="90000"/>
              </a:lnSpc>
            </a:pPr>
            <a:endParaRPr lang="es-MX" altLang="es-ES" sz="1400" dirty="0"/>
          </a:p>
          <a:p>
            <a:pPr marL="285750" lvl="0" indent="-285750" eaLnBrk="1" hangingPunct="1">
              <a:lnSpc>
                <a:spcPct val="90000"/>
              </a:lnSpc>
            </a:pPr>
            <a:r>
              <a:rPr lang="es-MX" altLang="es-ES" sz="1400" b="1" dirty="0"/>
              <a:t>Condiciones:</a:t>
            </a:r>
            <a:endParaRPr lang="es-MX" altLang="es-ES" sz="1400" b="1" dirty="0"/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s-MX" altLang="es-ES" sz="1400" dirty="0"/>
              <a:t>Vino de calidad</a:t>
            </a:r>
            <a:endParaRPr lang="es-MX" altLang="es-ES" sz="1400" dirty="0"/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s-MX" altLang="es-ES" sz="1400" dirty="0"/>
              <a:t>Variedades selectas, según listado INV</a:t>
            </a:r>
            <a:endParaRPr lang="es-MX" altLang="es-ES" sz="1400" dirty="0"/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s-MX" altLang="es-ES" sz="1400" dirty="0"/>
              <a:t>Empleo de materia prima, elaboración y embotellado en el área geográfica respectiva.</a:t>
            </a:r>
            <a:endParaRPr lang="es-MX" altLang="es-ES" sz="1400" dirty="0"/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s-MX" altLang="es-ES" sz="1400" dirty="0"/>
              <a:t>Relación uva/vino no inferior a 130 Kg/100 litros de vino</a:t>
            </a:r>
            <a:endParaRPr lang="es-MX" altLang="es-ES" sz="1400" dirty="0"/>
          </a:p>
          <a:p>
            <a:pPr marL="285750" lvl="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s-MX" altLang="es-ES" sz="1400" dirty="0"/>
          </a:p>
          <a:p>
            <a:pPr marL="285750" lvl="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s-MX" altLang="es-ES" sz="1400" dirty="0"/>
          </a:p>
          <a:p>
            <a:pPr marL="285750" lvl="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s-ES" altLang="es-ES" sz="14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5458156" y="1628800"/>
            <a:ext cx="3596944" cy="448173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5 Rectángulo"/>
          <p:cNvSpPr/>
          <p:nvPr/>
        </p:nvSpPr>
        <p:spPr>
          <a:xfrm>
            <a:off x="6389688" y="14288"/>
            <a:ext cx="2665413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INDICACIÓN GEOGRÁFICA EN VITIVINICULTURA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02" name="Rectangle 2"/>
          <p:cNvSpPr txBox="1"/>
          <p:nvPr/>
        </p:nvSpPr>
        <p:spPr>
          <a:xfrm>
            <a:off x="255588" y="1916113"/>
            <a:ext cx="4679950" cy="401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s-MX" altLang="es-AR" sz="1800" b="1" dirty="0">
                <a:solidFill>
                  <a:schemeClr val="tx2"/>
                </a:solidFill>
              </a:rPr>
              <a:t>Denominación de Origen Controlada</a:t>
            </a:r>
            <a:endParaRPr lang="es-ES" altLang="en-US" sz="1800" b="1" dirty="0">
              <a:solidFill>
                <a:schemeClr val="tx2"/>
              </a:solidFill>
            </a:endParaRPr>
          </a:p>
        </p:txBody>
      </p:sp>
      <p:sp>
        <p:nvSpPr>
          <p:cNvPr id="25603" name="Rectangle 3"/>
          <p:cNvSpPr txBox="1"/>
          <p:nvPr/>
        </p:nvSpPr>
        <p:spPr>
          <a:xfrm>
            <a:off x="255588" y="2781300"/>
            <a:ext cx="5616575" cy="31686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285750" lvl="0" indent="-285750" eaLnBrk="1" hangingPunct="1">
              <a:lnSpc>
                <a:spcPct val="90000"/>
              </a:lnSpc>
            </a:pPr>
            <a:r>
              <a:rPr lang="es-MX" altLang="es-ES" sz="1800" b="1" dirty="0"/>
              <a:t>Concepto:</a:t>
            </a:r>
            <a:r>
              <a:rPr lang="es-MX" altLang="es-ES" sz="1800" dirty="0"/>
              <a:t> Producto de una región cuyas cualidades se deben exclusiva o esencialmente al medio geográfico (factores naturales y humanos).</a:t>
            </a:r>
            <a:endParaRPr lang="es-MX" altLang="es-ES" sz="1800" dirty="0"/>
          </a:p>
          <a:p>
            <a:pPr marL="285750" lvl="0" indent="-285750" eaLnBrk="1" hangingPunct="1">
              <a:lnSpc>
                <a:spcPct val="90000"/>
              </a:lnSpc>
            </a:pPr>
            <a:r>
              <a:rPr lang="es-MX" altLang="es-ES" sz="1800" b="1" dirty="0"/>
              <a:t>Condiciones: </a:t>
            </a:r>
            <a:endParaRPr lang="es-MX" altLang="es-ES" sz="1800" b="1" dirty="0"/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s-MX" altLang="es-ES" sz="1800" dirty="0"/>
              <a:t>Acreditar la concurrencia de factores naturales (influencia del medio natural)</a:t>
            </a:r>
            <a:endParaRPr lang="es-MX" altLang="es-ES" sz="1800" dirty="0"/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s-MX" altLang="es-ES" sz="1800" dirty="0"/>
              <a:t>Factores humanos (variedades selectas,sistema de conducción, tipo de poda, rendimiento por ha, rendimiento uva/vino no menor de 130 Kg/100 l, modo de elaboración y crianza)</a:t>
            </a:r>
            <a:endParaRPr lang="es-MX" altLang="es-ES" sz="1800" dirty="0"/>
          </a:p>
          <a:p>
            <a:pPr marL="285750" lvl="0" indent="-2857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MX" altLang="es-ES" sz="1800" dirty="0"/>
          </a:p>
          <a:p>
            <a:pPr marL="285750" lvl="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s-ES" altLang="es-ES" sz="18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5458156" y="1628800"/>
            <a:ext cx="3596944" cy="448173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5 Rectángulo"/>
          <p:cNvSpPr/>
          <p:nvPr/>
        </p:nvSpPr>
        <p:spPr>
          <a:xfrm>
            <a:off x="6389688" y="14288"/>
            <a:ext cx="2665413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INDICACIÓN GEOGRÁFICA EN VITIVINICULTURA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Rectangle 2"/>
          <p:cNvSpPr txBox="1"/>
          <p:nvPr/>
        </p:nvSpPr>
        <p:spPr>
          <a:xfrm>
            <a:off x="323850" y="1700213"/>
            <a:ext cx="5040313" cy="914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br>
              <a:rPr lang="es-MX" altLang="es-AR" sz="1800" b="1" dirty="0">
                <a:solidFill>
                  <a:schemeClr val="tx2"/>
                </a:solidFill>
              </a:rPr>
            </a:br>
            <a:r>
              <a:rPr lang="es-MX" altLang="es-AR" sz="1800" b="1" dirty="0">
                <a:solidFill>
                  <a:schemeClr val="tx2"/>
                </a:solidFill>
              </a:rPr>
              <a:t>¿</a:t>
            </a:r>
            <a:r>
              <a:rPr lang="es-MX" altLang="es-AR" sz="1800" b="1" i="1" dirty="0">
                <a:solidFill>
                  <a:schemeClr val="tx2"/>
                </a:solidFill>
              </a:rPr>
              <a:t>Quién puede solicitar el reconocimiento de una de las categorías para la designación del origen?</a:t>
            </a:r>
            <a:r>
              <a:rPr lang="es-MX" altLang="es-AR" sz="1800" dirty="0">
                <a:solidFill>
                  <a:schemeClr val="tx2"/>
                </a:solidFill>
              </a:rPr>
              <a:t> </a:t>
            </a:r>
            <a:br>
              <a:rPr lang="es-ES" altLang="en-US" sz="18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endParaRPr lang="es-ES" altLang="en-US" sz="1800" dirty="0">
              <a:solidFill>
                <a:schemeClr val="tx2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 txBox="1"/>
          <p:nvPr/>
        </p:nvSpPr>
        <p:spPr>
          <a:xfrm>
            <a:off x="323850" y="3068638"/>
            <a:ext cx="5688013" cy="2736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285750" lvl="0" indent="-2857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s-MX" altLang="es-ES" sz="1400" b="1" dirty="0"/>
              <a:t>Indicación de procedencia (I.P.):  el I.N.V de oficio</a:t>
            </a:r>
            <a:endParaRPr lang="es-ES" altLang="es-ES" sz="1400" b="1" dirty="0">
              <a:cs typeface="Times New Roman" panose="02020603050405020304" pitchFamily="18" charset="0"/>
            </a:endParaRPr>
          </a:p>
          <a:p>
            <a:pPr marL="285750" lvl="0" indent="-285750" eaLnBrk="1" hangingPunct="1">
              <a:lnSpc>
                <a:spcPct val="90000"/>
              </a:lnSpc>
            </a:pPr>
            <a:endParaRPr lang="es-ES" altLang="es-ES" sz="1400" b="1" dirty="0">
              <a:cs typeface="Times New Roman" panose="02020603050405020304" pitchFamily="18" charset="0"/>
            </a:endParaRPr>
          </a:p>
          <a:p>
            <a:pPr marL="285750" lvl="0" indent="-2857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s-MX" altLang="es-ES" sz="1400" b="1" dirty="0"/>
              <a:t>Indicación geográfica (I.G.): </a:t>
            </a:r>
            <a:endParaRPr lang="es-MX" altLang="es-ES" sz="1400" b="1" dirty="0"/>
          </a:p>
          <a:p>
            <a:pPr marL="1657350" lvl="3" indent="-285750" eaLnBrk="1" hangingPunct="1">
              <a:lnSpc>
                <a:spcPct val="90000"/>
              </a:lnSpc>
              <a:buClr>
                <a:schemeClr val="tx1"/>
              </a:buClr>
              <a:buChar char="•"/>
            </a:pPr>
            <a:r>
              <a:rPr lang="es-MX" altLang="es-ES" sz="1400" b="1" dirty="0"/>
              <a:t>el I.N.V de oficio</a:t>
            </a:r>
            <a:endParaRPr lang="es-ES" altLang="es-ES" sz="1400" b="1" dirty="0">
              <a:cs typeface="Times New Roman" panose="02020603050405020304" pitchFamily="18" charset="0"/>
            </a:endParaRPr>
          </a:p>
          <a:p>
            <a:pPr marL="1657350" lvl="3" indent="-285750" eaLnBrk="1" hangingPunct="1">
              <a:lnSpc>
                <a:spcPct val="90000"/>
              </a:lnSpc>
              <a:buClr>
                <a:schemeClr val="tx1"/>
              </a:buClr>
              <a:buChar char="•"/>
            </a:pPr>
            <a:r>
              <a:rPr lang="es-MX" altLang="es-ES" sz="1400" b="1" dirty="0"/>
              <a:t>productores vitícolas y/o vinicultores</a:t>
            </a:r>
            <a:endParaRPr lang="es-ES" altLang="es-ES" sz="1400" b="1" dirty="0">
              <a:cs typeface="Times New Roman" panose="02020603050405020304" pitchFamily="18" charset="0"/>
            </a:endParaRPr>
          </a:p>
          <a:p>
            <a:pPr marL="1657350" lvl="3" indent="-285750" eaLnBrk="1" hangingPunct="1">
              <a:lnSpc>
                <a:spcPct val="90000"/>
              </a:lnSpc>
              <a:buClr>
                <a:schemeClr val="tx1"/>
              </a:buClr>
              <a:buChar char="•"/>
            </a:pPr>
            <a:r>
              <a:rPr lang="es-MX" altLang="es-ES" sz="1400" b="1" dirty="0"/>
              <a:t>Organizaciones de promoción vitícola</a:t>
            </a:r>
            <a:endParaRPr lang="es-ES" altLang="es-ES" sz="1400" b="1" dirty="0">
              <a:cs typeface="Times New Roman" panose="02020603050405020304" pitchFamily="18" charset="0"/>
            </a:endParaRPr>
          </a:p>
          <a:p>
            <a:pPr marL="285750" lvl="0" indent="-285750" eaLnBrk="1" hangingPunct="1">
              <a:lnSpc>
                <a:spcPct val="90000"/>
              </a:lnSpc>
            </a:pPr>
            <a:endParaRPr lang="es-ES" altLang="es-ES" sz="1400" b="1" dirty="0">
              <a:cs typeface="Times New Roman" panose="02020603050405020304" pitchFamily="18" charset="0"/>
            </a:endParaRPr>
          </a:p>
          <a:p>
            <a:pPr marL="285750" lvl="0" indent="-2857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s-MX" altLang="es-ES" sz="1400" b="1" dirty="0"/>
              <a:t>Denominación de Origen Controlada (D.O.C.):</a:t>
            </a:r>
            <a:endParaRPr lang="es-MX" altLang="es-ES" sz="1400" b="1" dirty="0">
              <a:cs typeface="Times New Roman" panose="02020603050405020304" pitchFamily="18" charset="0"/>
            </a:endParaRPr>
          </a:p>
          <a:p>
            <a:pPr marL="1657350" lvl="3" indent="-285750" eaLnBrk="1" hangingPunct="1">
              <a:lnSpc>
                <a:spcPct val="90000"/>
              </a:lnSpc>
              <a:buClr>
                <a:schemeClr val="tx1"/>
              </a:buClr>
              <a:buChar char="•"/>
            </a:pPr>
            <a:r>
              <a:rPr lang="es-MX" altLang="es-ES" sz="1400" b="1" dirty="0"/>
              <a:t>productores en forma individual</a:t>
            </a:r>
            <a:endParaRPr lang="es-MX" altLang="es-ES" sz="1400" b="1" dirty="0">
              <a:cs typeface="Times New Roman" panose="02020603050405020304" pitchFamily="18" charset="0"/>
            </a:endParaRPr>
          </a:p>
          <a:p>
            <a:pPr marL="1657350" lvl="3" indent="-285750" eaLnBrk="1" hangingPunct="1">
              <a:lnSpc>
                <a:spcPct val="90000"/>
              </a:lnSpc>
              <a:buClr>
                <a:schemeClr val="tx1"/>
              </a:buClr>
              <a:buChar char="•"/>
            </a:pPr>
            <a:r>
              <a:rPr lang="es-MX" altLang="es-ES" sz="1400" b="1" dirty="0"/>
              <a:t>productores en forma colectiva.</a:t>
            </a:r>
            <a:endParaRPr lang="es-ES" altLang="es-ES" sz="1400" b="1" dirty="0">
              <a:cs typeface="Times New Roman" panose="02020603050405020304" pitchFamily="18" charset="0"/>
            </a:endParaRPr>
          </a:p>
          <a:p>
            <a:pPr marL="285750" lvl="0" indent="-285750" eaLnBrk="1" hangingPunct="1">
              <a:lnSpc>
                <a:spcPct val="90000"/>
              </a:lnSpc>
            </a:pPr>
            <a:endParaRPr lang="es-ES" altLang="es-ES" sz="14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04048" y="1642845"/>
            <a:ext cx="3901944" cy="416241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5 Rectángulo"/>
          <p:cNvSpPr/>
          <p:nvPr/>
        </p:nvSpPr>
        <p:spPr>
          <a:xfrm>
            <a:off x="6389688" y="14288"/>
            <a:ext cx="2665413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INDICACIÓN GEOGRÁFICA EN VITIVINICULTURA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5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charRg st="55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6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charRg st="86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05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charRg st="105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44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144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82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82" end="2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26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charRg st="226" end="2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58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charRg st="258" end="2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2"/>
          <p:cNvSpPr txBox="1"/>
          <p:nvPr/>
        </p:nvSpPr>
        <p:spPr>
          <a:xfrm>
            <a:off x="323850" y="1700213"/>
            <a:ext cx="5040313" cy="914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br>
              <a:rPr lang="es-MX" altLang="es-AR" sz="1800" b="1" dirty="0">
                <a:solidFill>
                  <a:schemeClr val="tx2"/>
                </a:solidFill>
              </a:rPr>
            </a:br>
            <a:r>
              <a:rPr lang="es-ES" sz="1800" b="1" dirty="0">
                <a:solidFill>
                  <a:schemeClr val="tx2"/>
                </a:solidFill>
              </a:rPr>
              <a:t>Casos o situaciones donde se pierde una IG:</a:t>
            </a:r>
            <a:endParaRPr lang="es-ES" sz="1800" dirty="0">
              <a:solidFill>
                <a:schemeClr val="tx2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 txBox="1"/>
          <p:nvPr/>
        </p:nvSpPr>
        <p:spPr>
          <a:xfrm>
            <a:off x="108585" y="3068003"/>
            <a:ext cx="5688013" cy="2736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285750" lvl="0" indent="-285750" eaLnBrk="1" hangingPunct="1">
              <a:lnSpc>
                <a:spcPct val="90000"/>
              </a:lnSpc>
            </a:pPr>
            <a:r>
              <a:rPr lang="es-ES" altLang="es-ES" sz="1400" b="1" dirty="0"/>
              <a:t>a) Cuando cortamos vinos que provengan de un viñedo denominado como IG con uno que no posee IG</a:t>
            </a:r>
            <a:endParaRPr lang="es-ES" altLang="es-ES" sz="1400" b="1" dirty="0"/>
          </a:p>
          <a:p>
            <a:pPr marL="285750" lvl="0" indent="-285750" eaLnBrk="1" hangingPunct="1">
              <a:lnSpc>
                <a:spcPct val="90000"/>
              </a:lnSpc>
            </a:pPr>
            <a:r>
              <a:rPr lang="es-ES" altLang="es-ES" sz="1400" b="1" dirty="0"/>
              <a:t>b) Cuando el rendimiento kg uva/vino no sea 130 kg/100 lts vino.</a:t>
            </a:r>
            <a:endParaRPr lang="es-ES" altLang="es-ES" sz="1400" b="1" dirty="0"/>
          </a:p>
          <a:p>
            <a:pPr marL="285750" lvl="0" indent="-285750" eaLnBrk="1" hangingPunct="1">
              <a:lnSpc>
                <a:spcPct val="90000"/>
              </a:lnSpc>
            </a:pPr>
            <a:r>
              <a:rPr lang="es-ES" altLang="es-ES" sz="1400" b="1" dirty="0"/>
              <a:t>c) Si elaboramos vinos con uvas IG Cafayate en Mendoza.</a:t>
            </a:r>
            <a:endParaRPr lang="es-ES" altLang="es-ES" sz="1400" b="1" dirty="0"/>
          </a:p>
          <a:p>
            <a:pPr marL="285750" lvl="0" indent="-285750" eaLnBrk="1" hangingPunct="1">
              <a:lnSpc>
                <a:spcPct val="90000"/>
              </a:lnSpc>
            </a:pPr>
            <a:r>
              <a:rPr lang="es-ES" altLang="es-ES" sz="1400" b="1" dirty="0"/>
              <a:t>d) Cuando los vinos elaborados por alguna i</a:t>
            </a:r>
            <a:r>
              <a:rPr lang="es-ES_tradnl" sz="1400" b="1" dirty="0" smtClean="0">
                <a:ln>
                  <a:noFill/>
                </a:ln>
                <a:effectLst/>
                <a:sym typeface="+mn-ea"/>
              </a:rPr>
              <a:t>nfluencia del medio natural </a:t>
            </a:r>
            <a:r>
              <a:rPr lang="es-ES" altLang="es-ES_tradnl" sz="1400" b="1" dirty="0" smtClean="0">
                <a:ln>
                  <a:noFill/>
                </a:ln>
                <a:effectLst/>
                <a:sym typeface="+mn-ea"/>
              </a:rPr>
              <a:t>afecten</a:t>
            </a:r>
            <a:r>
              <a:rPr lang="es-ES_tradnl" sz="1400" b="1" dirty="0" smtClean="0">
                <a:ln>
                  <a:noFill/>
                </a:ln>
                <a:effectLst/>
                <a:sym typeface="+mn-ea"/>
              </a:rPr>
              <a:t> la calidad del producto </a:t>
            </a:r>
            <a:r>
              <a:rPr lang="es-ES" altLang="es-ES_tradnl" sz="1400" b="1" dirty="0" smtClean="0">
                <a:ln>
                  <a:noFill/>
                </a:ln>
                <a:effectLst/>
                <a:sym typeface="+mn-ea"/>
              </a:rPr>
              <a:t>(pej: heladas tardías, granizo, enfermedades criptogámicas, etc).</a:t>
            </a:r>
            <a:endParaRPr lang="es-ES" altLang="es-ES_tradnl" sz="1400" b="1" dirty="0" smtClean="0">
              <a:ln>
                <a:noFill/>
              </a:ln>
              <a:effectLst/>
              <a:sym typeface="+mn-ea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04048" y="1642845"/>
            <a:ext cx="3901944" cy="416241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5 Rectángulo"/>
          <p:cNvSpPr/>
          <p:nvPr/>
        </p:nvSpPr>
        <p:spPr>
          <a:xfrm>
            <a:off x="6389688" y="14288"/>
            <a:ext cx="2665413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INDICACIÓN GEOGRÁFICA EN VITIVINICULTURA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2"/>
          <p:cNvSpPr txBox="1"/>
          <p:nvPr/>
        </p:nvSpPr>
        <p:spPr>
          <a:xfrm>
            <a:off x="323850" y="1700213"/>
            <a:ext cx="5040313" cy="914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br>
              <a:rPr lang="es-MX" altLang="es-AR" sz="1800" b="1" dirty="0">
                <a:solidFill>
                  <a:schemeClr val="tx2"/>
                </a:solidFill>
              </a:rPr>
            </a:br>
            <a:r>
              <a:rPr lang="es-ES" sz="1800" b="1" dirty="0">
                <a:solidFill>
                  <a:schemeClr val="tx2"/>
                </a:solidFill>
              </a:rPr>
              <a:t>Listado de IG y DOC aprobadas por el INV</a:t>
            </a:r>
            <a:endParaRPr lang="es-ES" sz="1800" dirty="0">
              <a:solidFill>
                <a:schemeClr val="tx2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1" tooltip="" action="ppaction://hlinkfile"/>
          </p:cNvPr>
          <p:cNvSpPr txBox="1"/>
          <p:nvPr/>
        </p:nvSpPr>
        <p:spPr>
          <a:xfrm>
            <a:off x="0" y="2921953"/>
            <a:ext cx="5688013" cy="2736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285750" lvl="0" indent="-285750" eaLnBrk="1" hangingPunct="1">
              <a:lnSpc>
                <a:spcPct val="90000"/>
              </a:lnSpc>
            </a:pPr>
            <a:r>
              <a:rPr lang="es-ES" altLang="es-ES_tradnl" sz="1400" b="1" dirty="0" smtClean="0">
                <a:ln>
                  <a:noFill/>
                </a:ln>
                <a:solidFill>
                  <a:schemeClr val="tx1"/>
                </a:solidFill>
                <a:effectLst/>
                <a:sym typeface="+mn-ea"/>
                <a:hlinkClick r:id="rId1" tooltip="" action="ppaction://hlinkfile"/>
              </a:rPr>
              <a:t>Ver :</a:t>
            </a:r>
            <a:r>
              <a:rPr lang="es-ES" altLang="es-ES_tradnl" sz="1400" b="1" dirty="0" smtClean="0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 Variedades aptas para la elaboración de vinos con IG o DOC</a:t>
            </a:r>
            <a:endParaRPr lang="es-ES" altLang="es-ES_tradnl" sz="1400" b="1" dirty="0" smtClean="0">
              <a:ln>
                <a:noFill/>
              </a:ln>
              <a:solidFill>
                <a:schemeClr val="tx1"/>
              </a:solidFill>
              <a:effectLst/>
              <a:sym typeface="+mn-ea"/>
            </a:endParaRPr>
          </a:p>
          <a:p>
            <a:pPr marL="285750" lvl="0" indent="-285750" eaLnBrk="1" hangingPunct="1">
              <a:lnSpc>
                <a:spcPct val="90000"/>
              </a:lnSpc>
            </a:pPr>
            <a:endParaRPr lang="es-ES" altLang="es-ES_tradnl" sz="1400" b="1" dirty="0" smtClean="0">
              <a:ln>
                <a:noFill/>
              </a:ln>
              <a:solidFill>
                <a:schemeClr val="tx1"/>
              </a:solidFill>
              <a:effectLst/>
              <a:sym typeface="+mn-ea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642845"/>
            <a:ext cx="3901944" cy="416241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5 Rectángulo"/>
          <p:cNvSpPr/>
          <p:nvPr/>
        </p:nvSpPr>
        <p:spPr>
          <a:xfrm>
            <a:off x="6389688" y="14288"/>
            <a:ext cx="2665413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INDICACIÓN GEOGRÁFICA EN VITIVINICULTURA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s-ES" altLang="en-US" sz="3200"/>
              <a:t>Sitios web de consulta</a:t>
            </a:r>
            <a:endParaRPr lang="es-ES" altLang="en-US" sz="320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s-ES" altLang="es-ES_tradnl" sz="2400" b="1" dirty="0" smtClean="0">
                <a:ln>
                  <a:noFill/>
                </a:ln>
                <a:effectLst/>
                <a:sym typeface="+mn-ea"/>
                <a:hlinkClick r:id="rId1" action="ppaction://hlinkfile"/>
              </a:rPr>
              <a:t>https://www.argentina.gob.ar/inv/proteccion-del-origen</a:t>
            </a:r>
            <a:endParaRPr lang="es-ES" altLang="es-ES_tradnl" sz="2400" b="1" dirty="0" smtClean="0">
              <a:ln>
                <a:noFill/>
              </a:ln>
              <a:effectLst/>
              <a:sym typeface="+mn-ea"/>
              <a:hlinkClick r:id="rId1" action="ppaction://hlinkfile"/>
            </a:endParaRPr>
          </a:p>
          <a:p>
            <a:r>
              <a:rPr lang="es-ES" altLang="es-ES_tradnl" sz="2400" b="1" dirty="0" smtClean="0">
                <a:ln>
                  <a:noFill/>
                </a:ln>
                <a:effectLst/>
                <a:sym typeface="+mn-ea"/>
                <a:hlinkClick r:id="rId2" tooltip=""/>
              </a:rPr>
              <a:t>Resolución 21/2021 unificación del listado de variedades V.vinífera reconocidas como aptas de vino calidad</a:t>
            </a:r>
            <a:endParaRPr lang="es-ES" altLang="es-ES_tradnl" sz="2400" b="1" dirty="0" smtClean="0">
              <a:ln>
                <a:noFill/>
              </a:ln>
              <a:effectLst/>
              <a:sym typeface="+mn-ea"/>
              <a:hlinkClick r:id="rId2" tooltip=""/>
            </a:endParaRPr>
          </a:p>
          <a:p>
            <a:endParaRPr lang="es-ES" altLang="es-ES_tradnl" sz="2400" b="1" dirty="0" smtClean="0">
              <a:ln>
                <a:noFill/>
              </a:ln>
              <a:effectLst/>
              <a:sym typeface="+mn-ea"/>
              <a:hlinkClick r:id="rId2" tooltip=""/>
            </a:endParaRPr>
          </a:p>
          <a:p>
            <a:endParaRPr lang="es-ES" altLang="es-ES_tradnl" sz="2400" b="1" dirty="0" smtClean="0">
              <a:ln>
                <a:noFill/>
              </a:ln>
              <a:effectLst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object 2"/>
          <p:cNvSpPr/>
          <p:nvPr/>
        </p:nvSpPr>
        <p:spPr>
          <a:xfrm>
            <a:off x="0" y="6350"/>
            <a:ext cx="9144000" cy="68453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zh-C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2051" name="object 3"/>
          <p:cNvSpPr/>
          <p:nvPr/>
        </p:nvSpPr>
        <p:spPr>
          <a:xfrm>
            <a:off x="0" y="5730875"/>
            <a:ext cx="9144000" cy="1117600"/>
          </a:xfrm>
          <a:custGeom>
            <a:avLst/>
            <a:gdLst/>
            <a:ahLst/>
            <a:cxnLst/>
            <a:pathLst>
              <a:path w="9144000" h="1118870">
                <a:moveTo>
                  <a:pt x="0" y="1118615"/>
                </a:moveTo>
                <a:lnTo>
                  <a:pt x="9143999" y="1118615"/>
                </a:lnTo>
                <a:lnTo>
                  <a:pt x="9143999" y="0"/>
                </a:lnTo>
                <a:lnTo>
                  <a:pt x="0" y="0"/>
                </a:lnTo>
                <a:lnTo>
                  <a:pt x="0" y="111861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es-ES" altLang="en-US"/>
          </a:p>
        </p:txBody>
      </p:sp>
      <p:sp>
        <p:nvSpPr>
          <p:cNvPr id="2052" name="object 4"/>
          <p:cNvSpPr/>
          <p:nvPr/>
        </p:nvSpPr>
        <p:spPr>
          <a:xfrm>
            <a:off x="628650" y="6238875"/>
            <a:ext cx="1204913" cy="3778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zh-C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2053" name="object 5"/>
          <p:cNvSpPr/>
          <p:nvPr/>
        </p:nvSpPr>
        <p:spPr>
          <a:xfrm>
            <a:off x="4954588" y="5840413"/>
            <a:ext cx="935037" cy="8794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zh-C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2054" name="object 6"/>
          <p:cNvSpPr/>
          <p:nvPr/>
        </p:nvSpPr>
        <p:spPr>
          <a:xfrm>
            <a:off x="7766050" y="5840413"/>
            <a:ext cx="661988" cy="8794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zh-C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2055" name="object 7"/>
          <p:cNvSpPr/>
          <p:nvPr/>
        </p:nvSpPr>
        <p:spPr>
          <a:xfrm>
            <a:off x="3208338" y="6157913"/>
            <a:ext cx="992187" cy="54133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zh-C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2383791"/>
            <a:ext cx="8229600" cy="368935"/>
          </a:xfr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400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Muchas gracias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j-ea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2755" y="4853623"/>
            <a:ext cx="2000250" cy="227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550" b="1" kern="1200" cap="none" spc="10" normalizeH="0" baseline="0" noProof="0" dirty="0">
                <a:solidFill>
                  <a:srgbClr val="980032"/>
                </a:solidFill>
                <a:latin typeface="Arial" panose="020B0604020202020204"/>
                <a:ea typeface="+mn-ea"/>
                <a:cs typeface="Arial" panose="020B0604020202020204"/>
              </a:rPr>
              <a:t>Lic</a:t>
            </a:r>
            <a:r>
              <a:rPr kumimoji="0" sz="1550" b="1" kern="1200" cap="none" spc="5" normalizeH="0" baseline="0" noProof="0" dirty="0">
                <a:solidFill>
                  <a:srgbClr val="980032"/>
                </a:solidFill>
                <a:latin typeface="Arial" panose="020B0604020202020204"/>
                <a:ea typeface="+mn-ea"/>
                <a:cs typeface="Arial" panose="020B0604020202020204"/>
              </a:rPr>
              <a:t>. </a:t>
            </a:r>
            <a:r>
              <a:rPr kumimoji="0" sz="1550" b="1" kern="1200" cap="none" spc="10" normalizeH="0" baseline="0" noProof="0" dirty="0">
                <a:solidFill>
                  <a:srgbClr val="980032"/>
                </a:solidFill>
                <a:latin typeface="Arial" panose="020B0604020202020204"/>
                <a:ea typeface="+mn-ea"/>
                <a:cs typeface="Arial" panose="020B0604020202020204"/>
              </a:rPr>
              <a:t>Sebastiá</a:t>
            </a:r>
            <a:r>
              <a:rPr kumimoji="0" sz="1550" b="1" kern="1200" cap="none" spc="15" normalizeH="0" baseline="0" noProof="0" dirty="0">
                <a:solidFill>
                  <a:srgbClr val="980032"/>
                </a:solidFill>
                <a:latin typeface="Arial" panose="020B0604020202020204"/>
                <a:ea typeface="+mn-ea"/>
                <a:cs typeface="Arial" panose="020B0604020202020204"/>
              </a:rPr>
              <a:t>n</a:t>
            </a:r>
            <a:r>
              <a:rPr kumimoji="0" sz="1550" b="1" kern="1200" cap="none" spc="5" normalizeH="0" baseline="0" noProof="0" dirty="0">
                <a:solidFill>
                  <a:srgbClr val="980032"/>
                </a:solidFill>
                <a:latin typeface="Arial" panose="020B0604020202020204"/>
                <a:ea typeface="+mn-ea"/>
                <a:cs typeface="Arial" panose="020B0604020202020204"/>
              </a:rPr>
              <a:t> Priet</a:t>
            </a:r>
            <a:r>
              <a:rPr kumimoji="0" sz="1550" b="1" kern="1200" cap="none" spc="15" normalizeH="0" baseline="0" noProof="0" dirty="0">
                <a:solidFill>
                  <a:srgbClr val="980032"/>
                </a:solidFill>
                <a:latin typeface="Arial" panose="020B0604020202020204"/>
                <a:ea typeface="+mn-ea"/>
                <a:cs typeface="Arial" panose="020B0604020202020204"/>
              </a:rPr>
              <a:t>o</a:t>
            </a:r>
            <a:endParaRPr kumimoji="0" sz="1550" kern="1200" cap="none" spc="0" normalizeH="0" baseline="0" noProof="0"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2058" name="object 10"/>
          <p:cNvSpPr/>
          <p:nvPr/>
        </p:nvSpPr>
        <p:spPr>
          <a:xfrm>
            <a:off x="6305550" y="6110288"/>
            <a:ext cx="1227138" cy="42545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zh-C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" name="Rectangle 1026"/>
          <p:cNvSpPr txBox="1"/>
          <p:nvPr/>
        </p:nvSpPr>
        <p:spPr>
          <a:xfrm>
            <a:off x="179388" y="1581150"/>
            <a:ext cx="4248150" cy="4413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s-MX" altLang="es-AR" sz="1800" b="1" dirty="0">
                <a:solidFill>
                  <a:srgbClr val="0D0D0D"/>
                </a:solidFill>
              </a:rPr>
              <a:t>LA VITIVINICULTURA ARGENTINA</a:t>
            </a:r>
            <a:endParaRPr lang="es-ES" altLang="en-US" sz="1800" b="1" dirty="0">
              <a:solidFill>
                <a:srgbClr val="0D0D0D"/>
              </a:solidFill>
            </a:endParaRPr>
          </a:p>
        </p:txBody>
      </p:sp>
      <p:sp>
        <p:nvSpPr>
          <p:cNvPr id="8" name="Text Box 1028"/>
          <p:cNvSpPr txBox="1"/>
          <p:nvPr/>
        </p:nvSpPr>
        <p:spPr>
          <a:xfrm>
            <a:off x="179388" y="2185988"/>
            <a:ext cx="4968875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s-MX" altLang="es-AR" sz="1400" b="1" dirty="0">
                <a:solidFill>
                  <a:srgbClr val="0D0D0D"/>
                </a:solidFill>
              </a:rPr>
              <a:t>El sector cambia su visión estratégica para desarrollar su posición en el mercado e integrarse a la estructura comercial internacional</a:t>
            </a:r>
            <a:endParaRPr lang="es-ES" altLang="en-US" sz="1400" b="1" dirty="0">
              <a:solidFill>
                <a:srgbClr val="0D0D0D"/>
              </a:solidFill>
            </a:endParaRPr>
          </a:p>
        </p:txBody>
      </p:sp>
      <p:sp>
        <p:nvSpPr>
          <p:cNvPr id="12" name="Text Box 1029"/>
          <p:cNvSpPr txBox="1"/>
          <p:nvPr/>
        </p:nvSpPr>
        <p:spPr>
          <a:xfrm>
            <a:off x="165100" y="3267075"/>
            <a:ext cx="2697163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s-MX" altLang="es-AR" sz="1400" b="1" dirty="0">
                <a:solidFill>
                  <a:srgbClr val="0D0D0D"/>
                </a:solidFill>
              </a:rPr>
              <a:t>¿Qué producir?</a:t>
            </a:r>
            <a:endParaRPr lang="es-MX" altLang="es-AR" sz="1400" b="1" dirty="0">
              <a:solidFill>
                <a:srgbClr val="0D0D0D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s-MX" altLang="es-AR" sz="1400" b="1" dirty="0">
                <a:solidFill>
                  <a:srgbClr val="0D0D0D"/>
                </a:solidFill>
              </a:rPr>
              <a:t>¿Cómo producir?</a:t>
            </a:r>
            <a:endParaRPr lang="es-MX" altLang="es-AR" sz="1400" b="1" dirty="0">
              <a:solidFill>
                <a:srgbClr val="0D0D0D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s-MX" altLang="es-AR" sz="1400" b="1" dirty="0">
                <a:solidFill>
                  <a:srgbClr val="0D0D0D"/>
                </a:solidFill>
              </a:rPr>
              <a:t>¿Para qué mercado?</a:t>
            </a:r>
            <a:endParaRPr lang="es-MX" altLang="es-AR" sz="1400" b="1" dirty="0">
              <a:solidFill>
                <a:srgbClr val="0D0D0D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s-ES" altLang="en-US" sz="1400" b="1" dirty="0">
              <a:solidFill>
                <a:srgbClr val="0D0D0D"/>
              </a:solidFill>
            </a:endParaRPr>
          </a:p>
        </p:txBody>
      </p:sp>
      <p:sp>
        <p:nvSpPr>
          <p:cNvPr id="13" name="Text Box 1030"/>
          <p:cNvSpPr txBox="1"/>
          <p:nvPr/>
        </p:nvSpPr>
        <p:spPr>
          <a:xfrm>
            <a:off x="179388" y="4365625"/>
            <a:ext cx="467995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285750" lvl="0" indent="-285750" eaLnBrk="1" hangingPunct="1">
              <a:spcBef>
                <a:spcPct val="0"/>
              </a:spcBef>
            </a:pPr>
            <a:r>
              <a:rPr lang="es-MX" altLang="es-ES" sz="1400" b="1" dirty="0">
                <a:solidFill>
                  <a:srgbClr val="0D0D0D"/>
                </a:solidFill>
              </a:rPr>
              <a:t>Crecer con competitividad</a:t>
            </a:r>
            <a:endParaRPr lang="es-MX" altLang="es-ES" sz="1400" b="1" dirty="0">
              <a:solidFill>
                <a:srgbClr val="0D0D0D"/>
              </a:solidFill>
            </a:endParaRPr>
          </a:p>
          <a:p>
            <a:pPr marL="285750" lvl="0" indent="-285750" eaLnBrk="1" hangingPunct="1">
              <a:spcBef>
                <a:spcPct val="0"/>
              </a:spcBef>
            </a:pPr>
            <a:r>
              <a:rPr lang="es-MX" altLang="es-ES" sz="1400" b="1" dirty="0">
                <a:solidFill>
                  <a:srgbClr val="0D0D0D"/>
                </a:solidFill>
              </a:rPr>
              <a:t>Ofrecer mayor valor agregado</a:t>
            </a:r>
            <a:endParaRPr lang="es-MX" altLang="es-ES" sz="1400" b="1" dirty="0">
              <a:solidFill>
                <a:srgbClr val="0D0D0D"/>
              </a:solidFill>
            </a:endParaRPr>
          </a:p>
          <a:p>
            <a:pPr marL="285750" lvl="0" indent="-285750" eaLnBrk="1" hangingPunct="1">
              <a:spcBef>
                <a:spcPct val="0"/>
              </a:spcBef>
            </a:pPr>
            <a:r>
              <a:rPr lang="es-MX" altLang="es-ES" sz="1400" b="1" dirty="0">
                <a:solidFill>
                  <a:srgbClr val="0D0D0D"/>
                </a:solidFill>
              </a:rPr>
              <a:t>Utilizar el origen como elemento de promoción</a:t>
            </a:r>
            <a:endParaRPr lang="es-MX" altLang="es-ES" sz="1400" b="1" dirty="0">
              <a:solidFill>
                <a:srgbClr val="0D0D0D"/>
              </a:solidFill>
            </a:endParaRPr>
          </a:p>
          <a:p>
            <a:pPr marL="285750" lvl="0" indent="-285750" eaLnBrk="1" hangingPunct="1">
              <a:spcBef>
                <a:spcPct val="0"/>
              </a:spcBef>
            </a:pPr>
            <a:r>
              <a:rPr lang="es-MX" altLang="es-ES" sz="1400" b="1" dirty="0">
                <a:solidFill>
                  <a:srgbClr val="0D0D0D"/>
                </a:solidFill>
              </a:rPr>
              <a:t>Desarrollar no sólo el mercado nacional sino también expandir el internacional</a:t>
            </a:r>
            <a:endParaRPr lang="es-ES" altLang="es-ES" sz="1400" b="1" dirty="0">
              <a:solidFill>
                <a:srgbClr val="0D0D0D"/>
              </a:solidFill>
            </a:endParaRPr>
          </a:p>
        </p:txBody>
      </p:sp>
      <p:pic>
        <p:nvPicPr>
          <p:cNvPr id="14" name="Picture 3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450" y="1700808"/>
            <a:ext cx="2940317" cy="431675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8 Rectángulo"/>
          <p:cNvSpPr/>
          <p:nvPr/>
        </p:nvSpPr>
        <p:spPr>
          <a:xfrm>
            <a:off x="6389688" y="14288"/>
            <a:ext cx="2665413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INDICACIÓN GEOGRÁFICA EN VITIVINICULTURA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Rectangle 2"/>
          <p:cNvSpPr txBox="1"/>
          <p:nvPr/>
        </p:nvSpPr>
        <p:spPr>
          <a:xfrm>
            <a:off x="304800" y="1920875"/>
            <a:ext cx="5545138" cy="571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s-MX" altLang="es-AR" sz="1800" b="1" dirty="0">
                <a:solidFill>
                  <a:schemeClr val="tx2"/>
                </a:solidFill>
              </a:rPr>
              <a:t>El origen en la legislación argentina - Antecedentes</a:t>
            </a:r>
            <a:endParaRPr lang="es-ES" altLang="en-US" sz="1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 txBox="1"/>
          <p:nvPr/>
        </p:nvSpPr>
        <p:spPr>
          <a:xfrm>
            <a:off x="304800" y="3382963"/>
            <a:ext cx="4627563" cy="199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285750" lvl="0" indent="-285750" eaLnBrk="1" hangingPunct="1"/>
            <a:r>
              <a:rPr lang="es-MX" altLang="es-ES" sz="1400" b="1" dirty="0"/>
              <a:t>Ley de marcas y designaciones N° 22.362/81</a:t>
            </a:r>
            <a:endParaRPr lang="es-MX" altLang="es-ES" sz="1400" b="1" dirty="0"/>
          </a:p>
          <a:p>
            <a:pPr marL="285750" lvl="0" indent="-285750" eaLnBrk="1" hangingPunct="1"/>
            <a:endParaRPr lang="es-MX" altLang="es-ES" sz="1400" b="1" dirty="0"/>
          </a:p>
          <a:p>
            <a:pPr marL="285750" lvl="0" indent="-285750" eaLnBrk="1" hangingPunct="1"/>
            <a:r>
              <a:rPr lang="es-MX" altLang="es-ES" sz="1400" b="1" dirty="0"/>
              <a:t>Ley de lealtad comercial N° 22.802/83</a:t>
            </a:r>
            <a:endParaRPr lang="es-MX" altLang="es-ES" sz="1400" b="1" dirty="0"/>
          </a:p>
          <a:p>
            <a:pPr marL="285750" lvl="0" indent="-285750" eaLnBrk="1" hangingPunct="1"/>
            <a:endParaRPr lang="es-MX" altLang="es-ES" sz="1400" b="1" dirty="0"/>
          </a:p>
          <a:p>
            <a:pPr marL="285750" lvl="0" indent="-285750" eaLnBrk="1" hangingPunct="1"/>
            <a:r>
              <a:rPr lang="es-MX" altLang="es-ES" sz="1400" b="1" dirty="0"/>
              <a:t>Ley de defensa del consumidor N° 24.440/94</a:t>
            </a:r>
            <a:endParaRPr lang="es-MX" altLang="es-ES" sz="1400" b="1" dirty="0"/>
          </a:p>
          <a:p>
            <a:pPr marL="285750" lvl="0" indent="-285750" eaLnBrk="1" hangingPunct="1"/>
            <a:endParaRPr lang="es-MX" altLang="es-ES" sz="1400" b="1" dirty="0"/>
          </a:p>
          <a:p>
            <a:pPr marL="285750" lvl="0" indent="-285750" eaLnBrk="1" hangingPunct="1"/>
            <a:r>
              <a:rPr lang="es-MX" altLang="es-ES" sz="1400" b="1" dirty="0"/>
              <a:t>Resoluciones del INV</a:t>
            </a:r>
            <a:endParaRPr lang="es-ES" altLang="es-ES" sz="1400" b="1" dirty="0"/>
          </a:p>
        </p:txBody>
      </p:sp>
      <p:pic>
        <p:nvPicPr>
          <p:cNvPr id="5" name="Picture 125"/>
          <p:cNvPicPr>
            <a:picLocks noChangeAspect="1" noChangeArrowheads="1"/>
          </p:cNvPicPr>
          <p:nvPr/>
        </p:nvPicPr>
        <p:blipFill>
          <a:blip r:embed="rId1" cstate="print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6174" y="1484784"/>
            <a:ext cx="2812316" cy="45359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5 Rectángulo"/>
          <p:cNvSpPr/>
          <p:nvPr/>
        </p:nvSpPr>
        <p:spPr>
          <a:xfrm>
            <a:off x="6389688" y="14288"/>
            <a:ext cx="2665413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INDICACIÓN GEOGRÁFICA EN VITIVINICULTURA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323850" y="2028825"/>
            <a:ext cx="47529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s-MX" altLang="es-AR" sz="1800" b="1" dirty="0"/>
              <a:t>Ley N° 25.163 – 15 de setiembre de 1999</a:t>
            </a:r>
            <a:endParaRPr lang="es-ES" altLang="en-US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323850" y="3357563"/>
            <a:ext cx="3743325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s-ES" altLang="en-US" sz="1400" b="1" u="sng" dirty="0">
                <a:solidFill>
                  <a:srgbClr val="511C00"/>
                </a:solidFill>
                <a:cs typeface="Times New Roman" panose="02020603050405020304" pitchFamily="18" charset="0"/>
              </a:rPr>
              <a:t>Ley </a:t>
            </a:r>
            <a:r>
              <a:rPr lang="es-MX" altLang="es-AR" sz="1400" b="1" u="sng" dirty="0">
                <a:solidFill>
                  <a:srgbClr val="511C00"/>
                </a:solidFill>
                <a:cs typeface="Times New Roman" panose="02020603050405020304" pitchFamily="18" charset="0"/>
              </a:rPr>
              <a:t>por la que se establecen las normas generales para la designación y  presentación</a:t>
            </a:r>
            <a:r>
              <a:rPr lang="es-ES" altLang="en-US" sz="1400" b="1" u="sng" dirty="0">
                <a:solidFill>
                  <a:srgbClr val="511C00"/>
                </a:solidFill>
                <a:cs typeface="Times New Roman" panose="02020603050405020304" pitchFamily="18" charset="0"/>
              </a:rPr>
              <a:t> de</a:t>
            </a:r>
            <a:r>
              <a:rPr lang="es-MX" altLang="es-AR" sz="1400" b="1" u="sng" dirty="0">
                <a:solidFill>
                  <a:srgbClr val="511C00"/>
                </a:solidFill>
                <a:cs typeface="Times New Roman" panose="02020603050405020304" pitchFamily="18" charset="0"/>
              </a:rPr>
              <a:t>l</a:t>
            </a:r>
            <a:r>
              <a:rPr lang="es-ES" altLang="en-US" sz="1400" b="1" u="sng" dirty="0">
                <a:solidFill>
                  <a:srgbClr val="511C00"/>
                </a:solidFill>
                <a:cs typeface="Times New Roman" panose="02020603050405020304" pitchFamily="18" charset="0"/>
              </a:rPr>
              <a:t> </a:t>
            </a:r>
            <a:r>
              <a:rPr lang="es-MX" altLang="es-AR" sz="1400" b="1" u="sng" dirty="0">
                <a:solidFill>
                  <a:srgbClr val="511C00"/>
                </a:solidFill>
                <a:cs typeface="Times New Roman" panose="02020603050405020304" pitchFamily="18" charset="0"/>
              </a:rPr>
              <a:t>o</a:t>
            </a:r>
            <a:r>
              <a:rPr lang="es-ES" altLang="en-US" sz="1400" b="1" u="sng" dirty="0">
                <a:solidFill>
                  <a:srgbClr val="511C00"/>
                </a:solidFill>
                <a:cs typeface="Times New Roman" panose="02020603050405020304" pitchFamily="18" charset="0"/>
              </a:rPr>
              <a:t>rigen de los vinos y bebidas espirituosas de </a:t>
            </a:r>
            <a:r>
              <a:rPr lang="es-MX" altLang="es-AR" sz="1400" b="1" u="sng" dirty="0">
                <a:solidFill>
                  <a:srgbClr val="511C00"/>
                </a:solidFill>
                <a:cs typeface="Times New Roman" panose="02020603050405020304" pitchFamily="18" charset="0"/>
              </a:rPr>
              <a:t>naturaleza </a:t>
            </a:r>
            <a:r>
              <a:rPr lang="es-ES" altLang="en-US" sz="1400" b="1" u="sng" dirty="0">
                <a:solidFill>
                  <a:srgbClr val="511C00"/>
                </a:solidFill>
                <a:cs typeface="Times New Roman" panose="02020603050405020304" pitchFamily="18" charset="0"/>
              </a:rPr>
              <a:t>vínic</a:t>
            </a:r>
            <a:r>
              <a:rPr lang="es-MX" altLang="es-AR" sz="1400" b="1" u="sng" dirty="0">
                <a:solidFill>
                  <a:srgbClr val="511C00"/>
                </a:solidFill>
                <a:cs typeface="Times New Roman" panose="02020603050405020304" pitchFamily="18" charset="0"/>
              </a:rPr>
              <a:t>a</a:t>
            </a:r>
            <a:endParaRPr lang="es-ES" altLang="en-US" sz="1400" b="1" dirty="0"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s-ES" altLang="en-US" sz="1400" b="1" dirty="0">
                <a:cs typeface="Times New Roman" panose="02020603050405020304" pitchFamily="18" charset="0"/>
              </a:rPr>
              <a:t> </a:t>
            </a:r>
            <a:endParaRPr lang="es-ES" altLang="en-US" sz="1400" b="1" dirty="0"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s-ES" altLang="en-US" sz="1400" b="1" dirty="0"/>
          </a:p>
        </p:txBody>
      </p:sp>
      <p:pic>
        <p:nvPicPr>
          <p:cNvPr id="5" name="Picture 125"/>
          <p:cNvPicPr>
            <a:picLocks noChangeAspect="1" noChangeArrowheads="1"/>
          </p:cNvPicPr>
          <p:nvPr/>
        </p:nvPicPr>
        <p:blipFill>
          <a:blip r:embed="rId1" cstate="print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6174" y="1484784"/>
            <a:ext cx="2812316" cy="45359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5 Rectángulo"/>
          <p:cNvSpPr/>
          <p:nvPr/>
        </p:nvSpPr>
        <p:spPr>
          <a:xfrm>
            <a:off x="6389688" y="14288"/>
            <a:ext cx="2665413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INDICACIÓN GEOGRÁFICA EN VITIVINICULTURA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Rectangle 3"/>
          <p:cNvSpPr/>
          <p:nvPr/>
        </p:nvSpPr>
        <p:spPr>
          <a:xfrm>
            <a:off x="250825" y="1543050"/>
            <a:ext cx="1800225" cy="5461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s-ES" altLang="en-US" sz="1800" b="1" dirty="0">
                <a:cs typeface="Times New Roman" panose="02020603050405020304" pitchFamily="18" charset="0"/>
              </a:rPr>
              <a:t>ARTICULO 1º</a:t>
            </a:r>
            <a:endParaRPr lang="es-ES" altLang="en-US" sz="1800" b="1" dirty="0">
              <a:ea typeface="Times New Roman" panose="02020603050405020304" pitchFamily="18" charset="0"/>
            </a:endParaRPr>
          </a:p>
        </p:txBody>
      </p:sp>
      <p:sp>
        <p:nvSpPr>
          <p:cNvPr id="17411" name="Rectangle 6"/>
          <p:cNvSpPr/>
          <p:nvPr/>
        </p:nvSpPr>
        <p:spPr>
          <a:xfrm>
            <a:off x="250825" y="2565400"/>
            <a:ext cx="4176713" cy="3430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50000"/>
              </a:spcBef>
              <a:buNone/>
            </a:pPr>
            <a:r>
              <a:rPr lang="es-ES" altLang="en-US" sz="1400" b="1" dirty="0">
                <a:cs typeface="Times New Roman" panose="02020603050405020304" pitchFamily="18" charset="0"/>
              </a:rPr>
              <a:t>La presente ley tiene por objeto establecer un sistema para el reconocimiento, protección y registro de los nombres geográficos argentinos, para designar el origen de los vinos y de las bebidas espirituosas de naturaleza vínica. </a:t>
            </a:r>
            <a:endParaRPr lang="es-ES" altLang="en-US" sz="1400" b="1" dirty="0"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es-ES" altLang="en-US" sz="1400" b="1" dirty="0">
                <a:cs typeface="Times New Roman" panose="02020603050405020304" pitchFamily="18" charset="0"/>
              </a:rPr>
              <a:t> </a:t>
            </a:r>
            <a:endParaRPr lang="es-ES" altLang="en-US" sz="1400" b="1" dirty="0"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s-ES" altLang="en-US" sz="1400" b="1" dirty="0"/>
          </a:p>
        </p:txBody>
      </p:sp>
      <p:pic>
        <p:nvPicPr>
          <p:cNvPr id="5" name="Picture 125"/>
          <p:cNvPicPr>
            <a:picLocks noChangeAspect="1" noChangeArrowheads="1"/>
          </p:cNvPicPr>
          <p:nvPr/>
        </p:nvPicPr>
        <p:blipFill>
          <a:blip r:embed="rId1" cstate="print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6174" y="1484784"/>
            <a:ext cx="2812316" cy="45359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5 Rectángulo"/>
          <p:cNvSpPr/>
          <p:nvPr/>
        </p:nvSpPr>
        <p:spPr>
          <a:xfrm>
            <a:off x="6389688" y="14288"/>
            <a:ext cx="2665413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INDICACIÓN GEOGRÁFICA EN VITIVINICULTURA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Rectangle 2"/>
          <p:cNvSpPr txBox="1"/>
          <p:nvPr/>
        </p:nvSpPr>
        <p:spPr>
          <a:xfrm>
            <a:off x="179388" y="1658938"/>
            <a:ext cx="4138612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s-MX" altLang="es-AR" sz="1800" b="1" dirty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</a:t>
            </a:r>
            <a:r>
              <a:rPr lang="es-ES" altLang="en-US" sz="1800" b="1" dirty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 Ley define</a:t>
            </a:r>
            <a:r>
              <a:rPr lang="es-MX" altLang="es-AR" sz="1800" b="1" dirty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además </a:t>
            </a:r>
            <a:r>
              <a:rPr lang="es-MX" altLang="es-AR" sz="1800" b="1" dirty="0">
                <a:solidFill>
                  <a:schemeClr val="tx2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…</a:t>
            </a:r>
            <a:endParaRPr lang="es-ES" altLang="en-US" sz="1800" b="1" dirty="0">
              <a:solidFill>
                <a:schemeClr val="tx2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435" name="Rectangle 3"/>
          <p:cNvSpPr txBox="1"/>
          <p:nvPr/>
        </p:nvSpPr>
        <p:spPr>
          <a:xfrm>
            <a:off x="179388" y="2565400"/>
            <a:ext cx="5076825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es-ES_tradnl" altLang="es-AR" sz="14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Producto originario</a:t>
            </a:r>
            <a:r>
              <a:rPr lang="es-ES_tradnl" altLang="es-AR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, es el producto elaborado y envasado en el área geográfica o área de producción determinada, empleando uvas provenientes de cepas de </a:t>
            </a:r>
            <a:r>
              <a:rPr lang="es-ES_tradnl" altLang="es-AR" sz="1400" i="1" dirty="0">
                <a:latin typeface="Verdana" panose="020B0604030504040204" pitchFamily="34" charset="0"/>
                <a:cs typeface="Times New Roman" panose="02020603050405020304" pitchFamily="18" charset="0"/>
              </a:rPr>
              <a:t>Vitis vinifera L.,</a:t>
            </a:r>
            <a:r>
              <a:rPr lang="es-ES_tradnl" altLang="es-AR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totalmente producidas en la misma.</a:t>
            </a:r>
            <a:endParaRPr lang="es-ES_tradnl" altLang="es-AR" sz="1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eaLnBrk="1" hangingPunct="1">
              <a:buNone/>
            </a:pPr>
            <a:endParaRPr lang="es-ES" altLang="en-US" sz="1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eaLnBrk="1" hangingPunct="1">
              <a:buNone/>
            </a:pPr>
            <a:r>
              <a:rPr lang="es-ES_tradnl" altLang="es-AR" sz="14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Área de producción</a:t>
            </a:r>
            <a:r>
              <a:rPr lang="es-ES_tradnl" altLang="es-AR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s-ES_tradnl" altLang="es-AR" sz="1400" i="1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_tradnl" altLang="es-AR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la constituida por un terruño o conjunto de terruños, situados en el interior de un área geográfica, que por la naturaleza de sus suelos y su situación ambiental, son reconocidos aptos para la producción de vinos de alta calidad.</a:t>
            </a:r>
            <a:endParaRPr lang="es-ES_tradnl" altLang="es-AR" sz="1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eaLnBrk="1" hangingPunct="1">
              <a:buNone/>
            </a:pPr>
            <a:endParaRPr lang="es-ES" altLang="en-US" sz="1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eaLnBrk="1" hangingPunct="1">
              <a:buNone/>
            </a:pPr>
            <a:r>
              <a:rPr lang="es-ES_tradnl" altLang="es-AR" sz="1400" b="1" i="1" dirty="0">
                <a:latin typeface="Verdana" panose="020B0604030504040204" pitchFamily="34" charset="0"/>
                <a:cs typeface="Times New Roman" panose="02020603050405020304" pitchFamily="18" charset="0"/>
              </a:rPr>
              <a:t>Área geográfica</a:t>
            </a:r>
            <a:r>
              <a:rPr lang="es-ES_tradnl" altLang="es-AR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, la definida por límites globales a partir de límites administrativos o históricos.</a:t>
            </a:r>
            <a:endParaRPr lang="es-ES" altLang="en-US" sz="1400" dirty="0">
              <a:latin typeface="Verdan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125"/>
          <p:cNvPicPr>
            <a:picLocks noChangeAspect="1" noChangeArrowheads="1"/>
          </p:cNvPicPr>
          <p:nvPr/>
        </p:nvPicPr>
        <p:blipFill>
          <a:blip r:embed="rId1" cstate="print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6174" y="1484784"/>
            <a:ext cx="2812316" cy="45359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5 Rectángulo"/>
          <p:cNvSpPr/>
          <p:nvPr/>
        </p:nvSpPr>
        <p:spPr>
          <a:xfrm>
            <a:off x="6389688" y="14288"/>
            <a:ext cx="2665413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INDICACIÓN GEOGRÁFICA EN VITIVINICULTURA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8313" y="2457450"/>
            <a:ext cx="4175125" cy="39528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Indicación de Procedencia</a:t>
            </a:r>
            <a:endParaRPr kumimoji="0" lang="es-AR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Rectangle 3"/>
          <p:cNvSpPr txBox="1"/>
          <p:nvPr/>
        </p:nvSpPr>
        <p:spPr>
          <a:xfrm>
            <a:off x="468313" y="3500438"/>
            <a:ext cx="4032250" cy="13684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es-AR" altLang="es-AR" sz="1400" b="1" dirty="0"/>
              <a:t>Es una indicación referida al origen geográfico de un producto, ya sea de un país o un lugar situado en su territorio y no implica calidad o características especiales del mismo.</a:t>
            </a:r>
            <a:endParaRPr lang="es-AR" altLang="es-AR" sz="1400" b="1" dirty="0"/>
          </a:p>
          <a:p>
            <a:pPr marL="0" lvl="0" indent="0" eaLnBrk="1" hangingPunct="1">
              <a:buNone/>
            </a:pPr>
            <a:endParaRPr lang="es-AR" altLang="es-AR" sz="1400" b="1" dirty="0"/>
          </a:p>
        </p:txBody>
      </p:sp>
      <p:pic>
        <p:nvPicPr>
          <p:cNvPr id="5" name="Picture 125"/>
          <p:cNvPicPr>
            <a:picLocks noChangeAspect="1" noChangeArrowheads="1"/>
          </p:cNvPicPr>
          <p:nvPr/>
        </p:nvPicPr>
        <p:blipFill>
          <a:blip r:embed="rId1" cstate="print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6174" y="1484784"/>
            <a:ext cx="2812316" cy="45359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5 Rectángulo"/>
          <p:cNvSpPr/>
          <p:nvPr/>
        </p:nvSpPr>
        <p:spPr>
          <a:xfrm>
            <a:off x="6389688" y="14288"/>
            <a:ext cx="2665413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INDICACIÓN GEOGRÁFICA EN VITIVINICULTURA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2" name="Rectangle 6"/>
          <p:cNvSpPr/>
          <p:nvPr/>
        </p:nvSpPr>
        <p:spPr>
          <a:xfrm>
            <a:off x="876300" y="4090988"/>
            <a:ext cx="3335338" cy="1125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50000"/>
              </a:spcBef>
              <a:buNone/>
            </a:pPr>
            <a:r>
              <a:rPr lang="es-ES" altLang="en-US" sz="1400" b="1" dirty="0">
                <a:cs typeface="Times New Roman" panose="02020603050405020304" pitchFamily="18" charset="0"/>
              </a:rPr>
              <a:t>El empleo de una indicación de procedencia queda reservado exclusivamente para los vinos de mesa o vinos regionales. </a:t>
            </a:r>
            <a:endParaRPr lang="es-ES" altLang="en-US" sz="1400" b="1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42900" y="1881188"/>
            <a:ext cx="4876800" cy="784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CAPITULO II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DE LA INDICACION DE PROCEDENCIA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84" name="Rectangle 8"/>
          <p:cNvSpPr/>
          <p:nvPr/>
        </p:nvSpPr>
        <p:spPr>
          <a:xfrm>
            <a:off x="342900" y="3319463"/>
            <a:ext cx="16541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s-ES" altLang="en-US" sz="1800" b="1" dirty="0">
                <a:cs typeface="Times New Roman" panose="02020603050405020304" pitchFamily="18" charset="0"/>
              </a:rPr>
              <a:t>ARTICULO 3º</a:t>
            </a:r>
            <a:endParaRPr lang="es-ES" altLang="en-US" sz="1800" b="1" dirty="0">
              <a:ea typeface="Times New Roman" panose="02020603050405020304" pitchFamily="18" charset="0"/>
            </a:endParaRPr>
          </a:p>
        </p:txBody>
      </p:sp>
      <p:pic>
        <p:nvPicPr>
          <p:cNvPr id="7" name="Picture 125"/>
          <p:cNvPicPr>
            <a:picLocks noChangeAspect="1" noChangeArrowheads="1"/>
          </p:cNvPicPr>
          <p:nvPr/>
        </p:nvPicPr>
        <p:blipFill>
          <a:blip r:embed="rId1" cstate="print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6174" y="1484784"/>
            <a:ext cx="2812316" cy="45359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8 Rectángulo"/>
          <p:cNvSpPr/>
          <p:nvPr/>
        </p:nvSpPr>
        <p:spPr>
          <a:xfrm>
            <a:off x="6389688" y="14288"/>
            <a:ext cx="2665413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INDICACIÓN GEOGRÁFICA EN VITIVINICULTURA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506" name="Rectangle 2"/>
          <p:cNvSpPr/>
          <p:nvPr/>
        </p:nvSpPr>
        <p:spPr>
          <a:xfrm>
            <a:off x="250825" y="1668463"/>
            <a:ext cx="4445000" cy="600075"/>
          </a:xfrm>
          <a:prstGeom prst="rect">
            <a:avLst/>
          </a:prstGeom>
          <a:noFill/>
          <a:ln w="9525">
            <a:noFill/>
          </a:ln>
        </p:spPr>
        <p:txBody>
          <a:bodyPr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s-ES" altLang="en-US" sz="1800" b="1" dirty="0"/>
              <a:t>CAPITULO III</a:t>
            </a:r>
            <a:endParaRPr lang="es-ES" altLang="en-US" sz="1800" b="1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s-ES" altLang="en-US" sz="1800" b="1" dirty="0">
                <a:cs typeface="Times New Roman" panose="02020603050405020304" pitchFamily="18" charset="0"/>
              </a:rPr>
              <a:t>DE LA INDICACION GEOGRAFICA </a:t>
            </a:r>
            <a:endParaRPr lang="es-ES" altLang="en-US" sz="1800" b="1" dirty="0"/>
          </a:p>
        </p:txBody>
      </p:sp>
      <p:sp>
        <p:nvSpPr>
          <p:cNvPr id="21507" name="Rectangle 3"/>
          <p:cNvSpPr/>
          <p:nvPr/>
        </p:nvSpPr>
        <p:spPr>
          <a:xfrm>
            <a:off x="250825" y="2565400"/>
            <a:ext cx="18526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s-ES" altLang="en-US" sz="1800" b="1" dirty="0">
                <a:cs typeface="Times New Roman" panose="02020603050405020304" pitchFamily="18" charset="0"/>
              </a:rPr>
              <a:t>ARTICULO 4º</a:t>
            </a:r>
            <a:r>
              <a:rPr lang="es-ES" altLang="en-US" sz="1800" b="1" dirty="0"/>
              <a:t> </a:t>
            </a:r>
            <a:endParaRPr lang="es-ES" altLang="en-US" sz="1800" b="1" dirty="0"/>
          </a:p>
        </p:txBody>
      </p:sp>
      <p:sp>
        <p:nvSpPr>
          <p:cNvPr id="21508" name="Rectangle 4"/>
          <p:cNvSpPr/>
          <p:nvPr/>
        </p:nvSpPr>
        <p:spPr>
          <a:xfrm>
            <a:off x="250825" y="3284538"/>
            <a:ext cx="5310188" cy="2333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s-ES" altLang="en-US" sz="1400" b="1" dirty="0">
                <a:cs typeface="Times New Roman" panose="02020603050405020304" pitchFamily="18" charset="0"/>
              </a:rPr>
              <a:t>A efectos de la presente ley, se entiende por Indicación Geográfica (I.G.): el nombre que identifica un producto originario de una región, una localidad o un área de producción delimitada del territorio nacional no mayor que la superficie de una provincia o de una zona interprovincial ya reconocida, la I.G. sólo se justificará cuando determinada calidad y las características del producto sea atribuible fundamentalmente su origen geográfico.</a:t>
            </a:r>
            <a:r>
              <a:rPr lang="es-ES" altLang="en-US" sz="1400" b="1" dirty="0"/>
              <a:t> </a:t>
            </a:r>
            <a:endParaRPr lang="es-ES" altLang="en-US" sz="1400" b="1" dirty="0"/>
          </a:p>
        </p:txBody>
      </p:sp>
      <p:pic>
        <p:nvPicPr>
          <p:cNvPr id="7" name="Picture 125"/>
          <p:cNvPicPr>
            <a:picLocks noChangeAspect="1" noChangeArrowheads="1"/>
          </p:cNvPicPr>
          <p:nvPr/>
        </p:nvPicPr>
        <p:blipFill>
          <a:blip r:embed="rId1" cstate="print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6174" y="1484784"/>
            <a:ext cx="2812316" cy="45359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8 Rectángulo"/>
          <p:cNvSpPr/>
          <p:nvPr/>
        </p:nvSpPr>
        <p:spPr>
          <a:xfrm>
            <a:off x="6389688" y="14288"/>
            <a:ext cx="2665413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INDICACIÓN GEOGRÁFICA EN VITIVINICULTURA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6959</Words>
  <Application>WPS Presentation</Application>
  <PresentationFormat>Presentación en pantalla (4:3)</PresentationFormat>
  <Paragraphs>220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Arial</vt:lpstr>
      <vt:lpstr>Times New Roman</vt:lpstr>
      <vt:lpstr>Verdana</vt:lpstr>
      <vt:lpstr>Microsoft YaHei</vt:lpstr>
      <vt:lpstr/>
      <vt:lpstr>Arial Unicode MS</vt:lpstr>
      <vt:lpstr>Segoe Print</vt:lpstr>
      <vt:lpstr>Diseño predeterminado</vt:lpstr>
      <vt:lpstr>1_Diseño predeterminado</vt:lpstr>
      <vt:lpstr>LEY DE DENOMINACIÓN DE ORÍGEN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Milagros</dc:creator>
  <cp:lastModifiedBy>sebastian_prieto</cp:lastModifiedBy>
  <cp:revision>79</cp:revision>
  <dcterms:created xsi:type="dcterms:W3CDTF">2012-03-22T16:35:00Z</dcterms:created>
  <dcterms:modified xsi:type="dcterms:W3CDTF">2021-11-01T16:33:39Z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3082-10.2.0.7516</vt:lpwstr>
  </property>
</Properties>
</file>